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3E2AB-8EA1-44EA-A3C7-E2CD338FFD27}" type="datetimeFigureOut">
              <a:rPr lang="es-AR" smtClean="0"/>
              <a:pPr/>
              <a:t>19/03/2018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77A77-6CAC-466C-8A1F-D36706D964A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77A77-6CAC-466C-8A1F-D36706D964A0}" type="slidenum">
              <a:rPr lang="es-AR" smtClean="0"/>
              <a:pPr/>
              <a:t>18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19/03/2018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jpeg"/><Relationship Id="rId3" Type="http://schemas.openxmlformats.org/officeDocument/2006/relationships/audio" Target="../media/audio7.wav"/><Relationship Id="rId7" Type="http://schemas.openxmlformats.org/officeDocument/2006/relationships/image" Target="../media/image28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3.png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24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6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2.wav"/><Relationship Id="rId7" Type="http://schemas.openxmlformats.org/officeDocument/2006/relationships/audio" Target="../media/audio16.wav"/><Relationship Id="rId12" Type="http://schemas.openxmlformats.org/officeDocument/2006/relationships/image" Target="../media/image40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11" Type="http://schemas.openxmlformats.org/officeDocument/2006/relationships/image" Target="../media/image39.jpeg"/><Relationship Id="rId5" Type="http://schemas.openxmlformats.org/officeDocument/2006/relationships/audio" Target="../media/audio14.wav"/><Relationship Id="rId10" Type="http://schemas.openxmlformats.org/officeDocument/2006/relationships/image" Target="../media/image38.jpeg"/><Relationship Id="rId4" Type="http://schemas.openxmlformats.org/officeDocument/2006/relationships/audio" Target="../media/audio13.wav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audio" Target="../media/audio5.wav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40466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dirty="0" smtClean="0">
                <a:solidFill>
                  <a:schemeClr val="bg1"/>
                </a:solidFill>
                <a:latin typeface="Eras Bold ITC" pitchFamily="34" charset="0"/>
              </a:rPr>
              <a:t>Juan Bruno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5517232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dirty="0" smtClean="0">
                <a:solidFill>
                  <a:schemeClr val="bg1"/>
                </a:solidFill>
                <a:latin typeface="Eras Bold ITC" pitchFamily="34" charset="0"/>
              </a:rPr>
              <a:t>Federico </a:t>
            </a:r>
            <a:r>
              <a:rPr lang="es-AR" sz="6000" dirty="0" err="1" smtClean="0">
                <a:solidFill>
                  <a:schemeClr val="bg1"/>
                </a:solidFill>
                <a:latin typeface="Eras Bold ITC" pitchFamily="34" charset="0"/>
              </a:rPr>
              <a:t>Baranello</a:t>
            </a:r>
            <a:endParaRPr lang="es-AR" sz="6000" dirty="0" smtClean="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87624" y="306896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dirty="0" smtClean="0">
                <a:solidFill>
                  <a:schemeClr val="bg1"/>
                </a:solidFill>
                <a:latin typeface="Eras Bold ITC" pitchFamily="34" charset="0"/>
              </a:rPr>
              <a:t>En </a:t>
            </a:r>
            <a:r>
              <a:rPr lang="es-AR" sz="6000" dirty="0" err="1" smtClean="0">
                <a:solidFill>
                  <a:schemeClr val="bg1"/>
                </a:solidFill>
                <a:latin typeface="Eras Bold ITC" pitchFamily="34" charset="0"/>
              </a:rPr>
              <a:t>asociació</a:t>
            </a:r>
            <a:r>
              <a:rPr lang="es-AR" sz="6000" dirty="0" smtClean="0">
                <a:solidFill>
                  <a:schemeClr val="bg1"/>
                </a:solidFill>
                <a:latin typeface="Eras Bold ITC" pitchFamily="34" charset="0"/>
              </a:rPr>
              <a:t> con la FIDE</a:t>
            </a:r>
          </a:p>
          <a:p>
            <a:endParaRPr lang="es-AR" sz="6000" dirty="0" smtClean="0">
              <a:latin typeface="Eras Bold IT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340768"/>
            <a:ext cx="8532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dirty="0" smtClean="0">
                <a:solidFill>
                  <a:schemeClr val="bg1"/>
                </a:solidFill>
                <a:latin typeface="Eras Bold ITC" pitchFamily="34" charset="0"/>
              </a:rPr>
              <a:t>Y Ludwig </a:t>
            </a:r>
            <a:r>
              <a:rPr lang="es-AR" sz="6000" dirty="0" err="1" smtClean="0">
                <a:solidFill>
                  <a:schemeClr val="bg1"/>
                </a:solidFill>
                <a:latin typeface="Eras Bold ITC" pitchFamily="34" charset="0"/>
              </a:rPr>
              <a:t>Engels</a:t>
            </a:r>
            <a:endParaRPr lang="es-AR" sz="6000" dirty="0" smtClean="0">
              <a:solidFill>
                <a:schemeClr val="bg1"/>
              </a:solidFill>
              <a:latin typeface="Eras Bold ITC" pitchFamily="34" charset="0"/>
            </a:endParaRPr>
          </a:p>
          <a:p>
            <a:r>
              <a:rPr lang="es-AR" sz="6000" dirty="0" smtClean="0">
                <a:latin typeface="Eras Bold ITC" pitchFamily="34" charset="0"/>
              </a:rPr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059832" y="476672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dirty="0" smtClean="0">
                <a:solidFill>
                  <a:schemeClr val="bg1"/>
                </a:solidFill>
                <a:latin typeface="Eras Bold ITC" pitchFamily="34" charset="0"/>
              </a:rPr>
              <a:t>Presentan</a:t>
            </a:r>
          </a:p>
          <a:p>
            <a:endParaRPr lang="es-AR" sz="6000" dirty="0" smtClean="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63688" y="4077072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dirty="0" smtClean="0">
                <a:solidFill>
                  <a:schemeClr val="bg1"/>
                </a:solidFill>
                <a:latin typeface="Eras Bold ITC" pitchFamily="34" charset="0"/>
              </a:rPr>
              <a:t>El Primer Trabajo en PowerPoint de 21 </a:t>
            </a:r>
            <a:r>
              <a:rPr lang="es-AR" sz="6000" dirty="0" err="1" smtClean="0">
                <a:solidFill>
                  <a:schemeClr val="bg1"/>
                </a:solidFill>
                <a:latin typeface="Eras Bold ITC" pitchFamily="34" charset="0"/>
              </a:rPr>
              <a:t>century</a:t>
            </a:r>
            <a:r>
              <a:rPr lang="es-AR" sz="60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s-AR" sz="6000" dirty="0" err="1" smtClean="0">
                <a:solidFill>
                  <a:schemeClr val="bg1"/>
                </a:solidFill>
                <a:latin typeface="Eras Bold ITC" pitchFamily="34" charset="0"/>
              </a:rPr>
              <a:t>Chess</a:t>
            </a:r>
            <a:endParaRPr lang="es-AR" sz="6000" dirty="0" smtClean="0">
              <a:solidFill>
                <a:schemeClr val="bg1"/>
              </a:solidFill>
              <a:latin typeface="Eras Bold ITC" pitchFamily="34" charset="0"/>
            </a:endParaRPr>
          </a:p>
          <a:p>
            <a:endParaRPr lang="es-AR" sz="6000" dirty="0" smtClean="0">
              <a:solidFill>
                <a:schemeClr val="bg1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000" dirty="0" smtClean="0">
                <a:latin typeface="Tw Cen MT Condensed Extra Bold" pitchFamily="34" charset="0"/>
              </a:rPr>
              <a:t>.</a:t>
            </a:r>
            <a:r>
              <a:rPr lang="es-AR" sz="2000" dirty="0" smtClean="0">
                <a:solidFill>
                  <a:srgbClr val="0070C0"/>
                </a:solidFill>
                <a:latin typeface="Tw Cen MT Condensed Extra Bold" pitchFamily="34" charset="0"/>
              </a:rPr>
              <a:t>Ganar dinero en </a:t>
            </a:r>
            <a:r>
              <a:rPr lang="es-AR" sz="2000" dirty="0" err="1" smtClean="0">
                <a:solidFill>
                  <a:srgbClr val="0070C0"/>
                </a:solidFill>
                <a:latin typeface="Tw Cen MT Condensed Extra Bold" pitchFamily="34" charset="0"/>
              </a:rPr>
              <a:t>SponsoredTweets</a:t>
            </a:r>
            <a:r>
              <a:rPr lang="es-AR" sz="2000" dirty="0" smtClean="0">
                <a:solidFill>
                  <a:srgbClr val="0070C0"/>
                </a:solidFill>
                <a:latin typeface="Tw Cen MT Condensed Extra Bold" pitchFamily="34" charset="0"/>
              </a:rPr>
              <a:t>:</a:t>
            </a:r>
          </a:p>
          <a:p>
            <a:r>
              <a:rPr lang="es-AR" sz="2000" dirty="0" smtClean="0">
                <a:latin typeface="Tw Cen MT Condensed Extra Bold" pitchFamily="34" charset="0"/>
              </a:rPr>
              <a:t>Esta Plataforma de publicidad ofrece la posibilidad de generar ingresos a través de </a:t>
            </a:r>
            <a:r>
              <a:rPr lang="es-AR" sz="2000" dirty="0" err="1" smtClean="0">
                <a:latin typeface="Tw Cen MT Condensed Extra Bold" pitchFamily="34" charset="0"/>
              </a:rPr>
              <a:t>tweets</a:t>
            </a:r>
            <a:endParaRPr lang="es-AR" sz="2000" dirty="0" smtClean="0">
              <a:latin typeface="Tw Cen MT Condensed Extra Bold" pitchFamily="34" charset="0"/>
            </a:endParaRPr>
          </a:p>
          <a:p>
            <a:r>
              <a:rPr lang="es-AR" sz="2000" dirty="0" smtClean="0">
                <a:latin typeface="Tw Cen MT Condensed Extra Bold" pitchFamily="34" charset="0"/>
              </a:rPr>
              <a:t>promocionados. </a:t>
            </a:r>
          </a:p>
          <a:p>
            <a:r>
              <a:rPr lang="es-AR" sz="2000" dirty="0" smtClean="0">
                <a:latin typeface="Tw Cen MT Condensed Extra Bold" pitchFamily="34" charset="0"/>
              </a:rPr>
              <a:t>Los anunciantes pagan por ver publicado sus mensajes comerciales en cuentas de </a:t>
            </a:r>
            <a:r>
              <a:rPr lang="es-AR" sz="2000" dirty="0" err="1" smtClean="0">
                <a:latin typeface="Tw Cen MT Condensed Extra Bold" pitchFamily="34" charset="0"/>
              </a:rPr>
              <a:t>Twitter</a:t>
            </a:r>
            <a:r>
              <a:rPr lang="es-AR" sz="2000" dirty="0" smtClean="0">
                <a:latin typeface="Tw Cen MT Condensed Extra Bold" pitchFamily="34" charset="0"/>
              </a:rPr>
              <a:t> y los</a:t>
            </a:r>
          </a:p>
          <a:p>
            <a:r>
              <a:rPr lang="es-AR" sz="2000" dirty="0" smtClean="0">
                <a:latin typeface="Tw Cen MT Condensed Extra Bold" pitchFamily="34" charset="0"/>
              </a:rPr>
              <a:t>pagos se recibirán por cada visita.</a:t>
            </a:r>
          </a:p>
          <a:p>
            <a:r>
              <a:rPr lang="es-AR" sz="2000" dirty="0" smtClean="0">
                <a:latin typeface="Tw Cen MT Condensed Extra Bold" pitchFamily="34" charset="0"/>
              </a:rPr>
              <a:t>El anunciante pagará para que publiquemos un </a:t>
            </a:r>
            <a:r>
              <a:rPr lang="es-AR" sz="2000" dirty="0" err="1" smtClean="0">
                <a:latin typeface="Tw Cen MT Condensed Extra Bold" pitchFamily="34" charset="0"/>
              </a:rPr>
              <a:t>tweet</a:t>
            </a:r>
            <a:r>
              <a:rPr lang="es-AR" sz="2000" dirty="0" smtClean="0">
                <a:latin typeface="Tw Cen MT Condensed Extra Bold" pitchFamily="34" charset="0"/>
              </a:rPr>
              <a:t> que llevará a un link y la palabra</a:t>
            </a:r>
          </a:p>
          <a:p>
            <a:r>
              <a:rPr lang="es-AR" sz="2000" dirty="0" smtClean="0">
                <a:latin typeface="Tw Cen MT Condensed Extra Bold" pitchFamily="34" charset="0"/>
              </a:rPr>
              <a:t>“</a:t>
            </a:r>
            <a:r>
              <a:rPr lang="es-AR" sz="2000" dirty="0" err="1" smtClean="0">
                <a:latin typeface="Tw Cen MT Condensed Extra Bold" pitchFamily="34" charset="0"/>
              </a:rPr>
              <a:t>sponsored</a:t>
            </a:r>
            <a:r>
              <a:rPr lang="es-AR" sz="2000" dirty="0" smtClean="0">
                <a:latin typeface="Tw Cen MT Condensed Extra Bold" pitchFamily="34" charset="0"/>
              </a:rPr>
              <a:t>” para que sea </a:t>
            </a:r>
            <a:r>
              <a:rPr lang="es-AR" sz="2000" dirty="0" err="1" smtClean="0">
                <a:latin typeface="Tw Cen MT Condensed Extra Bold" pitchFamily="34" charset="0"/>
              </a:rPr>
              <a:t>indentificado</a:t>
            </a:r>
            <a:r>
              <a:rPr lang="es-AR" sz="2000" dirty="0" smtClean="0">
                <a:latin typeface="Tw Cen MT Condensed Extra Bold" pitchFamily="34" charset="0"/>
              </a:rPr>
              <a:t>.</a:t>
            </a:r>
          </a:p>
          <a:p>
            <a:r>
              <a:rPr lang="es-AR" sz="2000" dirty="0" smtClean="0">
                <a:solidFill>
                  <a:srgbClr val="0070C0"/>
                </a:solidFill>
                <a:latin typeface="Tw Cen MT Condensed Extra Bold" pitchFamily="34" charset="0"/>
              </a:rPr>
              <a:t>.Ganar dinero con </a:t>
            </a:r>
            <a:r>
              <a:rPr lang="es-AR" sz="2000" dirty="0" err="1" smtClean="0">
                <a:solidFill>
                  <a:srgbClr val="0070C0"/>
                </a:solidFill>
                <a:latin typeface="Tw Cen MT Condensed Extra Bold" pitchFamily="34" charset="0"/>
              </a:rPr>
              <a:t>Mylikes</a:t>
            </a:r>
            <a:r>
              <a:rPr lang="es-AR" sz="2000" dirty="0" smtClean="0">
                <a:solidFill>
                  <a:srgbClr val="0070C0"/>
                </a:solidFill>
                <a:latin typeface="Tw Cen MT Condensed Extra Bold" pitchFamily="34" charset="0"/>
              </a:rPr>
              <a:t>:</a:t>
            </a:r>
          </a:p>
          <a:p>
            <a:r>
              <a:rPr lang="es-AR" sz="2000" dirty="0" smtClean="0">
                <a:latin typeface="Tw Cen MT Condensed Extra Bold" pitchFamily="34" charset="0"/>
              </a:rPr>
              <a:t>Es otra plataforma de contenidos patrocinados donde se puede seleccionar el anuncio que</a:t>
            </a:r>
          </a:p>
          <a:p>
            <a:r>
              <a:rPr lang="es-AR" sz="2000" dirty="0" smtClean="0">
                <a:latin typeface="Tw Cen MT Condensed Extra Bold" pitchFamily="34" charset="0"/>
              </a:rPr>
              <a:t>desea publicar siempre y cuando esté relacionado con tus publicaciones.</a:t>
            </a:r>
          </a:p>
          <a:p>
            <a:r>
              <a:rPr lang="es-AR" sz="2000" dirty="0" smtClean="0">
                <a:latin typeface="Tw Cen MT Condensed Extra Bold" pitchFamily="34" charset="0"/>
              </a:rPr>
              <a:t>Los ingresos están relacionados con los clics en los mensajes publicados y los pagos se reciben</a:t>
            </a:r>
          </a:p>
          <a:p>
            <a:r>
              <a:rPr lang="es-AR" sz="2000" dirty="0" smtClean="0">
                <a:latin typeface="Tw Cen MT Condensed Extra Bold" pitchFamily="34" charset="0"/>
              </a:rPr>
              <a:t>por </a:t>
            </a:r>
            <a:r>
              <a:rPr lang="es-AR" sz="2000" dirty="0" err="1" smtClean="0">
                <a:latin typeface="Tw Cen MT Condensed Extra Bold" pitchFamily="34" charset="0"/>
              </a:rPr>
              <a:t>PayPal</a:t>
            </a:r>
            <a:r>
              <a:rPr lang="es-AR" sz="2000" dirty="0" smtClean="0">
                <a:latin typeface="Tw Cen MT Condensed Extra Bold" pitchFamily="34" charset="0"/>
              </a:rPr>
              <a:t>.</a:t>
            </a:r>
          </a:p>
          <a:p>
            <a:r>
              <a:rPr lang="es-AR" sz="2000" dirty="0" smtClean="0">
                <a:solidFill>
                  <a:srgbClr val="0070C0"/>
                </a:solidFill>
                <a:latin typeface="Tw Cen MT Condensed Extra Bold" pitchFamily="34" charset="0"/>
              </a:rPr>
              <a:t>.Ganar dinero con </a:t>
            </a:r>
            <a:r>
              <a:rPr lang="es-AR" sz="2000" dirty="0" err="1" smtClean="0">
                <a:solidFill>
                  <a:srgbClr val="0070C0"/>
                </a:solidFill>
                <a:latin typeface="Tw Cen MT Condensed Extra Bold" pitchFamily="34" charset="0"/>
              </a:rPr>
              <a:t>Twync</a:t>
            </a:r>
            <a:r>
              <a:rPr lang="es-AR" sz="2000" dirty="0" smtClean="0">
                <a:solidFill>
                  <a:srgbClr val="0070C0"/>
                </a:solidFill>
                <a:latin typeface="Tw Cen MT Condensed Extra Bold" pitchFamily="34" charset="0"/>
              </a:rPr>
              <a:t>:</a:t>
            </a:r>
          </a:p>
          <a:p>
            <a:r>
              <a:rPr lang="es-AR" sz="2000" dirty="0" smtClean="0">
                <a:latin typeface="Tw Cen MT Condensed Extra Bold" pitchFamily="34" charset="0"/>
              </a:rPr>
              <a:t>Se debe escoger tres categorías cuidadosamente, pues de ellas dependerán los mercados que</a:t>
            </a:r>
          </a:p>
          <a:p>
            <a:r>
              <a:rPr lang="es-AR" sz="2000" dirty="0" smtClean="0">
                <a:latin typeface="Tw Cen MT Condensed Extra Bold" pitchFamily="34" charset="0"/>
              </a:rPr>
              <a:t>reciba nuestra cuenta.</a:t>
            </a:r>
          </a:p>
          <a:p>
            <a:r>
              <a:rPr lang="es-AR" sz="2000" dirty="0" smtClean="0">
                <a:latin typeface="Tw Cen MT Condensed Extra Bold" pitchFamily="34" charset="0"/>
              </a:rPr>
              <a:t>Se debe indicar una dirección de correo en la que recibiremos información de las campañas,</a:t>
            </a:r>
          </a:p>
          <a:p>
            <a:r>
              <a:rPr lang="es-AR" sz="2000" dirty="0" smtClean="0">
                <a:latin typeface="Tw Cen MT Condensed Extra Bold" pitchFamily="34" charset="0"/>
              </a:rPr>
              <a:t>que usaremos para redactar y publicar los mensajes, es decir nosotros decidimos que</a:t>
            </a:r>
          </a:p>
          <a:p>
            <a:r>
              <a:rPr lang="es-AR" sz="2000" dirty="0" smtClean="0">
                <a:latin typeface="Tw Cen MT Condensed Extra Bold" pitchFamily="34" charset="0"/>
              </a:rPr>
              <a:t>publicamos y que no. Como en todas las anteriores opciones los pagos se reciben por </a:t>
            </a:r>
            <a:r>
              <a:rPr lang="es-AR" sz="2000" dirty="0" err="1" smtClean="0">
                <a:latin typeface="Tw Cen MT Condensed Extra Bold" pitchFamily="34" charset="0"/>
              </a:rPr>
              <a:t>PayPal</a:t>
            </a:r>
            <a:r>
              <a:rPr lang="es-AR" sz="2000" dirty="0" smtClean="0">
                <a:latin typeface="Tw Cen MT Condensed Extra Bold" pitchFamily="34" charset="0"/>
              </a:rPr>
              <a:t>.</a:t>
            </a:r>
          </a:p>
          <a:p>
            <a:endParaRPr lang="es-AR" dirty="0" smtClean="0">
              <a:latin typeface="Tw Cen MT Condensed Extra Bold" pitchFamily="34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180528" y="1268760"/>
            <a:ext cx="9144000" cy="4493538"/>
          </a:xfrm>
          <a:prstGeom prst="rect">
            <a:avLst/>
          </a:prstGeom>
          <a:solidFill>
            <a:srgbClr val="00B0F0"/>
          </a:solidFill>
          <a:scene3d>
            <a:camera prst="isometricOffAxis1Righ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0070C0"/>
                </a:solidFill>
                <a:latin typeface="Tw Cen MT Condensed Extra Bold" pitchFamily="34" charset="0"/>
              </a:rPr>
              <a:t>Ganar dinero acortando enlaces con </a:t>
            </a:r>
            <a:r>
              <a:rPr lang="es-AR" sz="2800" dirty="0" err="1" smtClean="0">
                <a:solidFill>
                  <a:srgbClr val="0070C0"/>
                </a:solidFill>
                <a:latin typeface="Tw Cen MT Condensed Extra Bold" pitchFamily="34" charset="0"/>
              </a:rPr>
              <a:t>AdFly</a:t>
            </a:r>
            <a:r>
              <a:rPr lang="es-AR" sz="2800" dirty="0" smtClean="0">
                <a:solidFill>
                  <a:srgbClr val="0070C0"/>
                </a:solidFill>
                <a:latin typeface="Tw Cen MT Condensed Extra Bold" pitchFamily="34" charset="0"/>
              </a:rPr>
              <a:t>:</a:t>
            </a:r>
          </a:p>
          <a:p>
            <a:r>
              <a:rPr lang="es-AR" sz="2400" dirty="0" smtClean="0">
                <a:latin typeface="Tw Cen MT Condensed Extra Bold" pitchFamily="34" charset="0"/>
              </a:rPr>
              <a:t>Adf.ly es un servicio de internet para acortar enlaces, pero que también permite ganar dinero</a:t>
            </a:r>
          </a:p>
          <a:p>
            <a:r>
              <a:rPr lang="es-AR" sz="2400" dirty="0" smtClean="0">
                <a:latin typeface="Tw Cen MT Condensed Extra Bold" pitchFamily="34" charset="0"/>
              </a:rPr>
              <a:t>refiriendo visitantes.</a:t>
            </a:r>
          </a:p>
          <a:p>
            <a:r>
              <a:rPr lang="es-AR" sz="2400" dirty="0" smtClean="0">
                <a:latin typeface="Tw Cen MT Condensed Extra Bold" pitchFamily="34" charset="0"/>
              </a:rPr>
              <a:t>Funciona de la siguiente forma:</a:t>
            </a:r>
          </a:p>
          <a:p>
            <a:r>
              <a:rPr lang="es-AR" sz="2400" dirty="0" smtClean="0">
                <a:latin typeface="Tw Cen MT Condensed Extra Bold" pitchFamily="34" charset="0"/>
              </a:rPr>
              <a:t> Se comparte un enlace a un sitio de interés y acortándolo previamente el enlace con</a:t>
            </a:r>
          </a:p>
          <a:p>
            <a:r>
              <a:rPr lang="es-AR" sz="2400" dirty="0" smtClean="0">
                <a:latin typeface="Tw Cen MT Condensed Extra Bold" pitchFamily="34" charset="0"/>
              </a:rPr>
              <a:t>Adf.ly.</a:t>
            </a:r>
          </a:p>
          <a:p>
            <a:r>
              <a:rPr lang="es-AR" sz="2400" dirty="0" smtClean="0">
                <a:latin typeface="Tw Cen MT Condensed Extra Bold" pitchFamily="34" charset="0"/>
              </a:rPr>
              <a:t> Se gana dinero cada vez que una persona da clic en el enlace</a:t>
            </a:r>
          </a:p>
          <a:p>
            <a:r>
              <a:rPr lang="es-AR" sz="2400" dirty="0" smtClean="0">
                <a:latin typeface="Tw Cen MT Condensed Extra Bold" pitchFamily="34" charset="0"/>
              </a:rPr>
              <a:t> Las </a:t>
            </a:r>
            <a:r>
              <a:rPr lang="es-AR" sz="2400" dirty="0" err="1" smtClean="0">
                <a:latin typeface="Tw Cen MT Condensed Extra Bold" pitchFamily="34" charset="0"/>
              </a:rPr>
              <a:t>ganacias</a:t>
            </a:r>
            <a:r>
              <a:rPr lang="es-AR" sz="2400" dirty="0" smtClean="0">
                <a:latin typeface="Tw Cen MT Condensed Extra Bold" pitchFamily="34" charset="0"/>
              </a:rPr>
              <a:t> oscilan entre 1 y 4 </a:t>
            </a:r>
            <a:r>
              <a:rPr lang="es-AR" sz="2400" dirty="0" err="1" smtClean="0">
                <a:latin typeface="Tw Cen MT Condensed Extra Bold" pitchFamily="34" charset="0"/>
              </a:rPr>
              <a:t>dolares</a:t>
            </a:r>
            <a:r>
              <a:rPr lang="es-AR" sz="2400" dirty="0" smtClean="0">
                <a:latin typeface="Tw Cen MT Condensed Extra Bold" pitchFamily="34" charset="0"/>
              </a:rPr>
              <a:t> por cada mil visitas y se reciben por </a:t>
            </a:r>
            <a:r>
              <a:rPr lang="es-AR" sz="2400" dirty="0" err="1" smtClean="0">
                <a:latin typeface="Tw Cen MT Condensed Extra Bold" pitchFamily="34" charset="0"/>
              </a:rPr>
              <a:t>PayPal</a:t>
            </a:r>
            <a:endParaRPr lang="es-AR" sz="2400" dirty="0" smtClean="0">
              <a:latin typeface="Tw Cen MT Condensed Extra Bold" pitchFamily="34" charset="0"/>
            </a:endParaRPr>
          </a:p>
          <a:p>
            <a:endParaRPr lang="es-A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5360"/>
            <a:ext cx="9144000" cy="5355312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70C0"/>
                </a:solidFill>
                <a:latin typeface="Tw Cen MT Condensed Extra Bold" pitchFamily="34" charset="0"/>
              </a:rPr>
              <a:t>¿Que efectos tienen las 5 mayores redes sociales en la salud mental de los jóvenes?</a:t>
            </a:r>
          </a:p>
          <a:p>
            <a:endParaRPr lang="es-AR" dirty="0" smtClean="0">
              <a:latin typeface="Tw Cen MT Condensed Extra Bold" pitchFamily="34" charset="0"/>
            </a:endParaRPr>
          </a:p>
          <a:p>
            <a:r>
              <a:rPr lang="es-AR" dirty="0" err="1" smtClean="0">
                <a:latin typeface="Tw Cen MT Condensed Extra Bold" pitchFamily="34" charset="0"/>
              </a:rPr>
              <a:t>Facebook</a:t>
            </a:r>
            <a:r>
              <a:rPr lang="es-AR" dirty="0" smtClean="0">
                <a:latin typeface="Tw Cen MT Condensed Extra Bold" pitchFamily="34" charset="0"/>
              </a:rPr>
              <a:t>, </a:t>
            </a:r>
            <a:r>
              <a:rPr lang="es-AR" dirty="0" err="1" smtClean="0">
                <a:latin typeface="Tw Cen MT Condensed Extra Bold" pitchFamily="34" charset="0"/>
              </a:rPr>
              <a:t>Youtube</a:t>
            </a:r>
            <a:r>
              <a:rPr lang="es-AR" dirty="0" smtClean="0">
                <a:latin typeface="Tw Cen MT Condensed Extra Bold" pitchFamily="34" charset="0"/>
              </a:rPr>
              <a:t>, </a:t>
            </a:r>
            <a:r>
              <a:rPr lang="es-AR" dirty="0" err="1" smtClean="0">
                <a:latin typeface="Tw Cen MT Condensed Extra Bold" pitchFamily="34" charset="0"/>
              </a:rPr>
              <a:t>Instagram</a:t>
            </a:r>
            <a:r>
              <a:rPr lang="es-AR" dirty="0" smtClean="0">
                <a:latin typeface="Tw Cen MT Condensed Extra Bold" pitchFamily="34" charset="0"/>
              </a:rPr>
              <a:t>, </a:t>
            </a:r>
            <a:r>
              <a:rPr lang="es-AR" dirty="0" err="1" smtClean="0">
                <a:latin typeface="Tw Cen MT Condensed Extra Bold" pitchFamily="34" charset="0"/>
              </a:rPr>
              <a:t>Twitter</a:t>
            </a:r>
            <a:r>
              <a:rPr lang="es-AR" dirty="0" smtClean="0">
                <a:latin typeface="Tw Cen MT Condensed Extra Bold" pitchFamily="34" charset="0"/>
              </a:rPr>
              <a:t> y </a:t>
            </a:r>
            <a:r>
              <a:rPr lang="es-AR" dirty="0" err="1" smtClean="0">
                <a:latin typeface="Tw Cen MT Condensed Extra Bold" pitchFamily="34" charset="0"/>
              </a:rPr>
              <a:t>Snapchat</a:t>
            </a:r>
            <a:r>
              <a:rPr lang="es-AR" dirty="0" smtClean="0">
                <a:latin typeface="Tw Cen MT Condensed Extra Bold" pitchFamily="34" charset="0"/>
              </a:rPr>
              <a:t> se han vuelto indispensables en el</a:t>
            </a:r>
          </a:p>
          <a:p>
            <a:r>
              <a:rPr lang="es-AR" dirty="0" smtClean="0">
                <a:latin typeface="Tw Cen MT Condensed Extra Bold" pitchFamily="34" charset="0"/>
              </a:rPr>
              <a:t>día a día de la mayoría de adolescentes y son pocos los que renuncian a tener</a:t>
            </a:r>
          </a:p>
          <a:p>
            <a:r>
              <a:rPr lang="es-AR" dirty="0" smtClean="0">
                <a:latin typeface="Tw Cen MT Condensed Extra Bold" pitchFamily="34" charset="0"/>
              </a:rPr>
              <a:t>presencia en alguna de estas redes.</a:t>
            </a:r>
          </a:p>
          <a:p>
            <a:endParaRPr lang="es-AR" dirty="0" smtClean="0">
              <a:latin typeface="Tw Cen MT Condensed Extra Bold" pitchFamily="34" charset="0"/>
            </a:endParaRPr>
          </a:p>
          <a:p>
            <a:r>
              <a:rPr lang="es-AR" dirty="0" smtClean="0">
                <a:latin typeface="Tw Cen MT Condensed Extra Bold" pitchFamily="34" charset="0"/>
              </a:rPr>
              <a:t>Una encuesta efectuada a principios de año por la Sociedad Real de Salud Pública</a:t>
            </a:r>
          </a:p>
          <a:p>
            <a:r>
              <a:rPr lang="es-AR" dirty="0" smtClean="0">
                <a:latin typeface="Tw Cen MT Condensed Extra Bold" pitchFamily="34" charset="0"/>
              </a:rPr>
              <a:t>reveló que sólo una de las cinco redes sociales tiene un efecto positivo en la salud</a:t>
            </a:r>
          </a:p>
          <a:p>
            <a:r>
              <a:rPr lang="es-AR" dirty="0" smtClean="0">
                <a:latin typeface="Tw Cen MT Condensed Extra Bold" pitchFamily="34" charset="0"/>
              </a:rPr>
              <a:t>mental de los jóvenes: </a:t>
            </a:r>
            <a:r>
              <a:rPr lang="es-AR" dirty="0" err="1" smtClean="0">
                <a:latin typeface="Tw Cen MT Condensed Extra Bold" pitchFamily="34" charset="0"/>
              </a:rPr>
              <a:t>YouTube</a:t>
            </a:r>
            <a:r>
              <a:rPr lang="es-AR" dirty="0" smtClean="0">
                <a:latin typeface="Tw Cen MT Condensed Extra Bold" pitchFamily="34" charset="0"/>
              </a:rPr>
              <a:t>.</a:t>
            </a:r>
          </a:p>
          <a:p>
            <a:endParaRPr lang="es-AR" dirty="0" smtClean="0">
              <a:latin typeface="Tw Cen MT Condensed Extra Bold" pitchFamily="34" charset="0"/>
            </a:endParaRPr>
          </a:p>
          <a:p>
            <a:r>
              <a:rPr lang="es-AR" dirty="0" smtClean="0">
                <a:latin typeface="Tw Cen MT Condensed Extra Bold" pitchFamily="34" charset="0"/>
              </a:rPr>
              <a:t>La conclusión fue que todas empeoraban su salud mental en cuatro aspectos: la</a:t>
            </a:r>
          </a:p>
          <a:p>
            <a:r>
              <a:rPr lang="es-AR" dirty="0" smtClean="0">
                <a:latin typeface="Tw Cen MT Condensed Extra Bold" pitchFamily="34" charset="0"/>
              </a:rPr>
              <a:t>calidad del sueño, la imagen corporal, el </a:t>
            </a:r>
            <a:r>
              <a:rPr lang="es-AR" dirty="0" err="1" smtClean="0">
                <a:latin typeface="Tw Cen MT Condensed Extra Bold" pitchFamily="34" charset="0"/>
              </a:rPr>
              <a:t>ciberacoso</a:t>
            </a:r>
            <a:r>
              <a:rPr lang="es-AR" dirty="0" smtClean="0">
                <a:latin typeface="Tw Cen MT Condensed Extra Bold" pitchFamily="34" charset="0"/>
              </a:rPr>
              <a:t> y el sentimiento de estar</a:t>
            </a:r>
          </a:p>
          <a:p>
            <a:r>
              <a:rPr lang="es-AR" dirty="0" smtClean="0">
                <a:latin typeface="Tw Cen MT Condensed Extra Bold" pitchFamily="34" charset="0"/>
              </a:rPr>
              <a:t>perdiéndose algo. Varios estudios ya han sugerido la relación entre</a:t>
            </a:r>
          </a:p>
          <a:p>
            <a:r>
              <a:rPr lang="es-AR" dirty="0" smtClean="0">
                <a:latin typeface="Tw Cen MT Condensed Extra Bold" pitchFamily="34" charset="0"/>
              </a:rPr>
              <a:t>los problemas para dormir y el estar mirando las redes sociales en el celular.</a:t>
            </a:r>
          </a:p>
          <a:p>
            <a:endParaRPr lang="es-AR" dirty="0" smtClean="0">
              <a:latin typeface="Tw Cen MT Condensed Extra Bold" pitchFamily="34" charset="0"/>
            </a:endParaRPr>
          </a:p>
          <a:p>
            <a:r>
              <a:rPr lang="es-AR" dirty="0" smtClean="0">
                <a:latin typeface="Tw Cen MT Condensed Extra Bold" pitchFamily="34" charset="0"/>
              </a:rPr>
              <a:t>Algunos investigadores creen que las luces LED de estos dispositivos interfieren con los</a:t>
            </a:r>
          </a:p>
          <a:p>
            <a:r>
              <a:rPr lang="es-AR" dirty="0" smtClean="0">
                <a:latin typeface="Tw Cen MT Condensed Extra Bold" pitchFamily="34" charset="0"/>
              </a:rPr>
              <a:t>mecanismos cerebrales que producen la </a:t>
            </a:r>
            <a:r>
              <a:rPr lang="es-AR" dirty="0" err="1" smtClean="0">
                <a:latin typeface="Tw Cen MT Condensed Extra Bold" pitchFamily="34" charset="0"/>
              </a:rPr>
              <a:t>melatonina</a:t>
            </a:r>
            <a:r>
              <a:rPr lang="es-AR" dirty="0" smtClean="0">
                <a:latin typeface="Tw Cen MT Condensed Extra Bold" pitchFamily="34" charset="0"/>
              </a:rPr>
              <a:t>, la hormona del sueño.</a:t>
            </a:r>
          </a:p>
          <a:p>
            <a:r>
              <a:rPr lang="es-AR" dirty="0" smtClean="0">
                <a:latin typeface="Tw Cen MT Condensed Extra Bold" pitchFamily="34" charset="0"/>
              </a:rPr>
              <a:t>Además Los jóvenes sienten que la imagen que tienen de su cuerpo empeora tras usar</a:t>
            </a:r>
          </a:p>
          <a:p>
            <a:r>
              <a:rPr lang="es-AR" dirty="0" smtClean="0">
                <a:latin typeface="Tw Cen MT Condensed Extra Bold" pitchFamily="34" charset="0"/>
              </a:rPr>
              <a:t>redes como </a:t>
            </a:r>
            <a:r>
              <a:rPr lang="es-AR" dirty="0" err="1" smtClean="0">
                <a:latin typeface="Tw Cen MT Condensed Extra Bold" pitchFamily="34" charset="0"/>
              </a:rPr>
              <a:t>Facebook</a:t>
            </a:r>
            <a:r>
              <a:rPr lang="es-AR" dirty="0" smtClean="0">
                <a:latin typeface="Tw Cen MT Condensed Extra Bold" pitchFamily="34" charset="0"/>
              </a:rPr>
              <a:t> e </a:t>
            </a:r>
            <a:r>
              <a:rPr lang="es-AR" dirty="0" err="1" smtClean="0">
                <a:latin typeface="Tw Cen MT Condensed Extra Bold" pitchFamily="34" charset="0"/>
              </a:rPr>
              <a:t>Instagram</a:t>
            </a:r>
            <a:r>
              <a:rPr lang="es-AR" dirty="0" smtClean="0">
                <a:latin typeface="Tw Cen MT Condensed Extra Bold" pitchFamily="34" charset="0"/>
              </a:rPr>
              <a:t>.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solidFill>
            <a:srgbClr val="00B0F0"/>
          </a:solidFill>
          <a:scene3d>
            <a:camera prst="perspectiveAbove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Tw Cen MT Condensed Extra Bold" pitchFamily="34" charset="0"/>
              </a:rPr>
              <a:t>Es interesante ver que </a:t>
            </a:r>
            <a:r>
              <a:rPr lang="es-AR" dirty="0" err="1" smtClean="0">
                <a:latin typeface="Tw Cen MT Condensed Extra Bold" pitchFamily="34" charset="0"/>
              </a:rPr>
              <a:t>Instagram</a:t>
            </a:r>
            <a:r>
              <a:rPr lang="es-AR" dirty="0" smtClean="0">
                <a:latin typeface="Tw Cen MT Condensed Extra Bold" pitchFamily="34" charset="0"/>
              </a:rPr>
              <a:t> y </a:t>
            </a:r>
            <a:r>
              <a:rPr lang="es-AR" dirty="0" err="1" smtClean="0">
                <a:latin typeface="Tw Cen MT Condensed Extra Bold" pitchFamily="34" charset="0"/>
              </a:rPr>
              <a:t>Snapchat</a:t>
            </a:r>
            <a:r>
              <a:rPr lang="es-AR" dirty="0" smtClean="0">
                <a:latin typeface="Tw Cen MT Condensed Extra Bold" pitchFamily="34" charset="0"/>
              </a:rPr>
              <a:t> lideran la lista de las peores redes sociales</a:t>
            </a:r>
          </a:p>
          <a:p>
            <a:r>
              <a:rPr lang="es-AR" dirty="0" smtClean="0">
                <a:latin typeface="Tw Cen MT Condensed Extra Bold" pitchFamily="34" charset="0"/>
              </a:rPr>
              <a:t>para la salud mental. Ambas son plataformas fuertemente enfocadas en las</a:t>
            </a:r>
          </a:p>
          <a:p>
            <a:r>
              <a:rPr lang="es-AR" dirty="0" smtClean="0">
                <a:latin typeface="Tw Cen MT Condensed Extra Bold" pitchFamily="34" charset="0"/>
              </a:rPr>
              <a:t>imágenes y, al parecer, pueden estar produciendo sentimientos de insuficiencia y</a:t>
            </a:r>
          </a:p>
          <a:p>
            <a:r>
              <a:rPr lang="es-AR" dirty="0" smtClean="0">
                <a:latin typeface="Tw Cen MT Condensed Extra Bold" pitchFamily="34" charset="0"/>
              </a:rPr>
              <a:t>ansiedad en los jóvenes.</a:t>
            </a:r>
          </a:p>
          <a:p>
            <a:r>
              <a:rPr lang="es-AR" dirty="0" smtClean="0">
                <a:latin typeface="Tw Cen MT Condensed Extra Bold" pitchFamily="34" charset="0"/>
              </a:rPr>
              <a:t>En cuanto al </a:t>
            </a:r>
            <a:r>
              <a:rPr lang="es-AR" dirty="0" err="1" smtClean="0">
                <a:latin typeface="Tw Cen MT Condensed Extra Bold" pitchFamily="34" charset="0"/>
              </a:rPr>
              <a:t>ciberbullying</a:t>
            </a:r>
            <a:r>
              <a:rPr lang="es-AR" dirty="0" smtClean="0">
                <a:latin typeface="Tw Cen MT Condensed Extra Bold" pitchFamily="34" charset="0"/>
              </a:rPr>
              <a:t>, un estudio publicado por la asociación contra</a:t>
            </a:r>
          </a:p>
          <a:p>
            <a:r>
              <a:rPr lang="es-AR" dirty="0" smtClean="0">
                <a:latin typeface="Tw Cen MT Condensed Extra Bold" pitchFamily="34" charset="0"/>
              </a:rPr>
              <a:t>el </a:t>
            </a:r>
            <a:r>
              <a:rPr lang="es-AR" dirty="0" err="1" smtClean="0">
                <a:latin typeface="Tw Cen MT Condensed Extra Bold" pitchFamily="34" charset="0"/>
              </a:rPr>
              <a:t>bullying</a:t>
            </a:r>
            <a:r>
              <a:rPr lang="es-AR" dirty="0" smtClean="0">
                <a:latin typeface="Tw Cen MT Condensed Extra Bold" pitchFamily="34" charset="0"/>
              </a:rPr>
              <a:t> </a:t>
            </a:r>
            <a:r>
              <a:rPr lang="es-AR" dirty="0" err="1" smtClean="0">
                <a:latin typeface="Tw Cen MT Condensed Extra Bold" pitchFamily="34" charset="0"/>
              </a:rPr>
              <a:t>Ditch</a:t>
            </a:r>
            <a:r>
              <a:rPr lang="es-AR" dirty="0" smtClean="0">
                <a:latin typeface="Tw Cen MT Condensed Extra Bold" pitchFamily="34" charset="0"/>
              </a:rPr>
              <a:t> </a:t>
            </a:r>
            <a:r>
              <a:rPr lang="es-AR" dirty="0" err="1" smtClean="0">
                <a:latin typeface="Tw Cen MT Condensed Extra Bold" pitchFamily="34" charset="0"/>
              </a:rPr>
              <a:t>the</a:t>
            </a:r>
            <a:r>
              <a:rPr lang="es-AR" dirty="0" smtClean="0">
                <a:latin typeface="Tw Cen MT Condensed Extra Bold" pitchFamily="34" charset="0"/>
              </a:rPr>
              <a:t> </a:t>
            </a:r>
            <a:r>
              <a:rPr lang="es-AR" dirty="0" err="1" smtClean="0">
                <a:latin typeface="Tw Cen MT Condensed Extra Bold" pitchFamily="34" charset="0"/>
              </a:rPr>
              <a:t>Label</a:t>
            </a:r>
            <a:r>
              <a:rPr lang="es-AR" dirty="0" smtClean="0">
                <a:latin typeface="Tw Cen MT Condensed Extra Bold" pitchFamily="34" charset="0"/>
              </a:rPr>
              <a:t> concluyó en 2013 que los jóvenes son dos veces más</a:t>
            </a:r>
          </a:p>
          <a:p>
            <a:r>
              <a:rPr lang="es-AR" dirty="0" smtClean="0">
                <a:latin typeface="Tw Cen MT Condensed Extra Bold" pitchFamily="34" charset="0"/>
              </a:rPr>
              <a:t>vulnerables a ser víctimas de esta conducta en </a:t>
            </a:r>
            <a:r>
              <a:rPr lang="es-AR" dirty="0" err="1" smtClean="0">
                <a:latin typeface="Tw Cen MT Condensed Extra Bold" pitchFamily="34" charset="0"/>
              </a:rPr>
              <a:t>Facebook</a:t>
            </a:r>
            <a:r>
              <a:rPr lang="es-AR" dirty="0" smtClean="0">
                <a:latin typeface="Tw Cen MT Condensed Extra Bold" pitchFamily="34" charset="0"/>
              </a:rPr>
              <a:t> que en cualquier otra red</a:t>
            </a:r>
          </a:p>
          <a:p>
            <a:r>
              <a:rPr lang="es-AR" dirty="0" smtClean="0">
                <a:latin typeface="Tw Cen MT Condensed Extra Bold" pitchFamily="34" charset="0"/>
              </a:rPr>
              <a:t>social y pese a asegurar tener mecanismos para combatirla en el 91% de los reportes</a:t>
            </a:r>
          </a:p>
          <a:p>
            <a:r>
              <a:rPr lang="es-AR" dirty="0" smtClean="0">
                <a:latin typeface="Tw Cen MT Condensed Extra Bold" pitchFamily="34" charset="0"/>
              </a:rPr>
              <a:t>de </a:t>
            </a:r>
            <a:r>
              <a:rPr lang="es-AR" dirty="0" err="1" smtClean="0">
                <a:latin typeface="Tw Cen MT Condensed Extra Bold" pitchFamily="34" charset="0"/>
              </a:rPr>
              <a:t>ciberacoso</a:t>
            </a:r>
            <a:r>
              <a:rPr lang="es-AR" dirty="0" smtClean="0">
                <a:latin typeface="Tw Cen MT Condensed Extra Bold" pitchFamily="34" charset="0"/>
              </a:rPr>
              <a:t> no hubo ninguna consecuencia</a:t>
            </a:r>
          </a:p>
          <a:p>
            <a:endParaRPr lang="es-AR" dirty="0" smtClean="0">
              <a:latin typeface="Tw Cen MT Condensed Extra Bold" pitchFamily="34" charset="0"/>
            </a:endParaRPr>
          </a:p>
          <a:p>
            <a:r>
              <a:rPr lang="es-AR" dirty="0" smtClean="0">
                <a:solidFill>
                  <a:srgbClr val="0070C0"/>
                </a:solidFill>
                <a:latin typeface="Tw Cen MT Condensed Extra Bold" pitchFamily="34" charset="0"/>
              </a:rPr>
              <a:t>Efectos Positivos</a:t>
            </a:r>
          </a:p>
          <a:p>
            <a:r>
              <a:rPr lang="es-AR" dirty="0" smtClean="0">
                <a:latin typeface="Tw Cen MT Condensed Extra Bold" pitchFamily="34" charset="0"/>
              </a:rPr>
              <a:t>Estas redes también generan efectos positivos en los jóvenes.</a:t>
            </a:r>
          </a:p>
          <a:p>
            <a:endParaRPr lang="es-AR" dirty="0" smtClean="0">
              <a:latin typeface="Tw Cen MT Condensed Extra Bold" pitchFamily="34" charset="0"/>
            </a:endParaRPr>
          </a:p>
          <a:p>
            <a:r>
              <a:rPr lang="es-AR" dirty="0" smtClean="0">
                <a:latin typeface="Tw Cen MT Condensed Extra Bold" pitchFamily="34" charset="0"/>
              </a:rPr>
              <a:t>. Las cinco han incrementado su capacidad de expresarse y de desarrollar una</a:t>
            </a:r>
          </a:p>
          <a:p>
            <a:r>
              <a:rPr lang="es-AR" dirty="0" smtClean="0">
                <a:latin typeface="Tw Cen MT Condensed Extra Bold" pitchFamily="34" charset="0"/>
              </a:rPr>
              <a:t>identidad propia.</a:t>
            </a:r>
          </a:p>
          <a:p>
            <a:r>
              <a:rPr lang="es-AR" dirty="0" smtClean="0">
                <a:latin typeface="Tw Cen MT Condensed Extra Bold" pitchFamily="34" charset="0"/>
              </a:rPr>
              <a:t>. </a:t>
            </a:r>
            <a:r>
              <a:rPr lang="es-AR" dirty="0" err="1" smtClean="0">
                <a:latin typeface="Tw Cen MT Condensed Extra Bold" pitchFamily="34" charset="0"/>
              </a:rPr>
              <a:t>Facebook</a:t>
            </a:r>
            <a:r>
              <a:rPr lang="es-AR" dirty="0" smtClean="0">
                <a:latin typeface="Tw Cen MT Condensed Extra Bold" pitchFamily="34" charset="0"/>
              </a:rPr>
              <a:t> ha ayudado a que los adolescentes se sientan más apoyados por gente de</a:t>
            </a:r>
          </a:p>
          <a:p>
            <a:r>
              <a:rPr lang="es-AR" dirty="0" smtClean="0">
                <a:latin typeface="Tw Cen MT Condensed Extra Bold" pitchFamily="34" charset="0"/>
              </a:rPr>
              <a:t>su entorno y les ha permitido crear y adherirse a distintas comunidades.</a:t>
            </a:r>
          </a:p>
          <a:p>
            <a:r>
              <a:rPr lang="es-AR" dirty="0" smtClean="0">
                <a:latin typeface="Tw Cen MT Condensed Extra Bold" pitchFamily="34" charset="0"/>
              </a:rPr>
              <a:t>. </a:t>
            </a:r>
            <a:r>
              <a:rPr lang="es-AR" dirty="0" err="1" smtClean="0">
                <a:latin typeface="Tw Cen MT Condensed Extra Bold" pitchFamily="34" charset="0"/>
              </a:rPr>
              <a:t>Snapchat</a:t>
            </a:r>
            <a:r>
              <a:rPr lang="es-AR" dirty="0" smtClean="0">
                <a:latin typeface="Tw Cen MT Condensed Extra Bold" pitchFamily="34" charset="0"/>
              </a:rPr>
              <a:t> es la que más ha contribuido a mejorar las relaciones con otros en la vida</a:t>
            </a:r>
          </a:p>
          <a:p>
            <a:r>
              <a:rPr lang="es-AR" dirty="0" smtClean="0">
                <a:latin typeface="Tw Cen MT Condensed Extra Bold" pitchFamily="34" charset="0"/>
              </a:rPr>
              <a:t>real</a:t>
            </a:r>
          </a:p>
          <a:p>
            <a:r>
              <a:rPr lang="es-AR" dirty="0" smtClean="0">
                <a:latin typeface="Tw Cen MT Condensed Extra Bold" pitchFamily="34" charset="0"/>
              </a:rPr>
              <a:t>. </a:t>
            </a:r>
            <a:r>
              <a:rPr lang="es-AR" dirty="0" err="1" smtClean="0">
                <a:latin typeface="Tw Cen MT Condensed Extra Bold" pitchFamily="34" charset="0"/>
              </a:rPr>
              <a:t>YouTube</a:t>
            </a:r>
            <a:r>
              <a:rPr lang="es-AR" dirty="0" smtClean="0">
                <a:latin typeface="Tw Cen MT Condensed Extra Bold" pitchFamily="34" charset="0"/>
              </a:rPr>
              <a:t> ha probado ser la más útil a la hora de concientizar, combatir la soledad, la</a:t>
            </a:r>
          </a:p>
          <a:p>
            <a:r>
              <a:rPr lang="es-AR" dirty="0" smtClean="0">
                <a:latin typeface="Tw Cen MT Condensed Extra Bold" pitchFamily="34" charset="0"/>
              </a:rPr>
              <a:t>depresión y la ansiedad.</a:t>
            </a:r>
          </a:p>
          <a:p>
            <a:endParaRPr lang="es-A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solidFill>
            <a:srgbClr val="00B0F0"/>
          </a:solidFill>
          <a:scene3d>
            <a:camera prst="perspectiveAbove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s-AR" sz="2000" dirty="0" err="1" smtClean="0">
                <a:latin typeface="Tw Cen MT Condensed Extra Bold" pitchFamily="34" charset="0"/>
              </a:rPr>
              <a:t>Twitter</a:t>
            </a:r>
            <a:r>
              <a:rPr lang="es-AR" sz="2000" dirty="0" smtClean="0">
                <a:latin typeface="Tw Cen MT Condensed Extra Bold" pitchFamily="34" charset="0"/>
              </a:rPr>
              <a:t> uno más de la familia pero no un gran negocio</a:t>
            </a:r>
          </a:p>
          <a:p>
            <a:endParaRPr lang="es-AR" dirty="0" smtClean="0">
              <a:latin typeface="Tw Cen MT Condensed Extra Bold" pitchFamily="34" charset="0"/>
            </a:endParaRPr>
          </a:p>
          <a:p>
            <a:r>
              <a:rPr lang="es-AR" dirty="0" smtClean="0">
                <a:latin typeface="Tw Cen MT Condensed Extra Bold" pitchFamily="34" charset="0"/>
              </a:rPr>
              <a:t>El porcentaje de usuarios españoles que utiliza </a:t>
            </a:r>
            <a:r>
              <a:rPr lang="es-AR" dirty="0" err="1" smtClean="0">
                <a:latin typeface="Tw Cen MT Condensed Extra Bold" pitchFamily="34" charset="0"/>
              </a:rPr>
              <a:t>Twitter</a:t>
            </a:r>
            <a:r>
              <a:rPr lang="es-AR" dirty="0" smtClean="0">
                <a:latin typeface="Tw Cen MT Condensed Extra Bold" pitchFamily="34" charset="0"/>
              </a:rPr>
              <a:t> como segunda pantalla</a:t>
            </a:r>
          </a:p>
          <a:p>
            <a:r>
              <a:rPr lang="es-AR" dirty="0" smtClean="0">
                <a:latin typeface="Tw Cen MT Condensed Extra Bold" pitchFamily="34" charset="0"/>
              </a:rPr>
              <a:t>mientras ve la televisión está aumentando: a día de hoy, un 89% de ellos lo hace de</a:t>
            </a:r>
          </a:p>
          <a:p>
            <a:r>
              <a:rPr lang="es-AR" dirty="0" smtClean="0">
                <a:latin typeface="Tw Cen MT Condensed Extra Bold" pitchFamily="34" charset="0"/>
              </a:rPr>
              <a:t>forma regular, frente al 70% que lo hacía en 2014, según muestra el último estudio de</a:t>
            </a:r>
          </a:p>
          <a:p>
            <a:r>
              <a:rPr lang="es-AR" dirty="0" smtClean="0">
                <a:latin typeface="Tw Cen MT Condensed Extra Bold" pitchFamily="34" charset="0"/>
              </a:rPr>
              <a:t>la compañía sobre &amp;#39;Twitter y TV&amp;#39;.</a:t>
            </a:r>
          </a:p>
          <a:p>
            <a:endParaRPr lang="es-AR" dirty="0" smtClean="0">
              <a:latin typeface="Tw Cen MT Condensed Extra Bold" pitchFamily="34" charset="0"/>
            </a:endParaRPr>
          </a:p>
          <a:p>
            <a:r>
              <a:rPr lang="es-AR" dirty="0" err="1" smtClean="0">
                <a:latin typeface="Tw Cen MT Condensed Extra Bold" pitchFamily="34" charset="0"/>
              </a:rPr>
              <a:t>Twitter</a:t>
            </a:r>
            <a:r>
              <a:rPr lang="es-AR" dirty="0" smtClean="0">
                <a:latin typeface="Tw Cen MT Condensed Extra Bold" pitchFamily="34" charset="0"/>
              </a:rPr>
              <a:t> también ha analizado las razones que motivan la experiencia de los usuarios</a:t>
            </a:r>
          </a:p>
          <a:p>
            <a:r>
              <a:rPr lang="es-AR" dirty="0" smtClean="0">
                <a:latin typeface="Tw Cen MT Condensed Extra Bold" pitchFamily="34" charset="0"/>
              </a:rPr>
              <a:t>cuando utilizan </a:t>
            </a:r>
            <a:r>
              <a:rPr lang="es-AR" dirty="0" err="1" smtClean="0">
                <a:latin typeface="Tw Cen MT Condensed Extra Bold" pitchFamily="34" charset="0"/>
              </a:rPr>
              <a:t>Twitter</a:t>
            </a:r>
            <a:r>
              <a:rPr lang="es-AR" dirty="0" smtClean="0">
                <a:latin typeface="Tw Cen MT Condensed Extra Bold" pitchFamily="34" charset="0"/>
              </a:rPr>
              <a:t> como segunda pantalla delante de la televisión.</a:t>
            </a:r>
          </a:p>
          <a:p>
            <a:r>
              <a:rPr lang="es-AR" dirty="0" smtClean="0">
                <a:latin typeface="Tw Cen MT Condensed Extra Bold" pitchFamily="34" charset="0"/>
              </a:rPr>
              <a:t>El 78% de los usuarios asegura que </a:t>
            </a:r>
            <a:r>
              <a:rPr lang="es-AR" dirty="0" err="1" smtClean="0">
                <a:latin typeface="Tw Cen MT Condensed Extra Bold" pitchFamily="34" charset="0"/>
              </a:rPr>
              <a:t>Twitter</a:t>
            </a:r>
            <a:r>
              <a:rPr lang="es-AR" dirty="0" smtClean="0">
                <a:latin typeface="Tw Cen MT Condensed Extra Bold" pitchFamily="34" charset="0"/>
              </a:rPr>
              <a:t> &amp;</a:t>
            </a:r>
            <a:r>
              <a:rPr lang="es-AR" dirty="0" err="1" smtClean="0">
                <a:latin typeface="Tw Cen MT Condensed Extra Bold" pitchFamily="34" charset="0"/>
              </a:rPr>
              <a:t>quot;hace</a:t>
            </a:r>
            <a:r>
              <a:rPr lang="es-AR" dirty="0" smtClean="0">
                <a:latin typeface="Tw Cen MT Condensed Extra Bold" pitchFamily="34" charset="0"/>
              </a:rPr>
              <a:t> que los programas de TV sean más</a:t>
            </a:r>
          </a:p>
          <a:p>
            <a:r>
              <a:rPr lang="es-AR" dirty="0" err="1" smtClean="0">
                <a:latin typeface="Tw Cen MT Condensed Extra Bold" pitchFamily="34" charset="0"/>
              </a:rPr>
              <a:t>divertidos&amp;quot</a:t>
            </a:r>
            <a:r>
              <a:rPr lang="es-AR" dirty="0" smtClean="0">
                <a:latin typeface="Tw Cen MT Condensed Extra Bold" pitchFamily="34" charset="0"/>
              </a:rPr>
              <a:t>;, como recoge la red social en un comunicado. Los usuarios identifican dos</a:t>
            </a:r>
          </a:p>
          <a:p>
            <a:r>
              <a:rPr lang="es-AR" dirty="0" smtClean="0">
                <a:latin typeface="Tw Cen MT Condensed Extra Bold" pitchFamily="34" charset="0"/>
              </a:rPr>
              <a:t>tipos principales de conversación relacionados con programas de televisión: por una</a:t>
            </a:r>
          </a:p>
          <a:p>
            <a:r>
              <a:rPr lang="es-AR" dirty="0" smtClean="0">
                <a:latin typeface="Tw Cen MT Condensed Extra Bold" pitchFamily="34" charset="0"/>
              </a:rPr>
              <a:t>parte, el contenido humorístico y divertido, y por otro la información útil y seria.</a:t>
            </a:r>
          </a:p>
          <a:p>
            <a:r>
              <a:rPr lang="es-AR" dirty="0" smtClean="0">
                <a:latin typeface="Tw Cen MT Condensed Extra Bold" pitchFamily="34" charset="0"/>
              </a:rPr>
              <a:t>Por otra parte, </a:t>
            </a:r>
            <a:r>
              <a:rPr lang="es-AR" dirty="0" err="1" smtClean="0">
                <a:latin typeface="Tw Cen MT Condensed Extra Bold" pitchFamily="34" charset="0"/>
              </a:rPr>
              <a:t>Twitter</a:t>
            </a:r>
            <a:r>
              <a:rPr lang="es-AR" dirty="0" smtClean="0">
                <a:latin typeface="Tw Cen MT Condensed Extra Bold" pitchFamily="34" charset="0"/>
              </a:rPr>
              <a:t> da acceso a lo que no se ve en un programa de TV (según un</a:t>
            </a:r>
          </a:p>
          <a:p>
            <a:r>
              <a:rPr lang="es-AR" dirty="0" smtClean="0">
                <a:latin typeface="Tw Cen MT Condensed Extra Bold" pitchFamily="34" charset="0"/>
              </a:rPr>
              <a:t>73% de los usuarios) y es el mejor lugar para descubrir más sobre programas de</a:t>
            </a:r>
          </a:p>
          <a:p>
            <a:r>
              <a:rPr lang="es-AR" dirty="0" smtClean="0">
                <a:latin typeface="Tw Cen MT Condensed Extra Bold" pitchFamily="34" charset="0"/>
              </a:rPr>
              <a:t>televisión y la conexión directa con las </a:t>
            </a:r>
            <a:r>
              <a:rPr lang="es-AR" dirty="0" err="1" smtClean="0">
                <a:latin typeface="Tw Cen MT Condensed Extra Bold" pitchFamily="34" charset="0"/>
              </a:rPr>
              <a:t>celebrities</a:t>
            </a:r>
            <a:r>
              <a:rPr lang="es-AR" dirty="0" smtClean="0">
                <a:latin typeface="Tw Cen MT Condensed Extra Bold" pitchFamily="34" charset="0"/>
              </a:rPr>
              <a:t>, reparto y presentadores en</a:t>
            </a:r>
          </a:p>
          <a:p>
            <a:r>
              <a:rPr lang="es-AR" dirty="0" smtClean="0">
                <a:latin typeface="Tw Cen MT Condensed Extra Bold" pitchFamily="34" charset="0"/>
              </a:rPr>
              <a:t>pantalla.</a:t>
            </a:r>
          </a:p>
          <a:p>
            <a:endParaRPr lang="es-AR" dirty="0" smtClean="0">
              <a:latin typeface="Tw Cen MT Condensed Extra Bold" pitchFamily="34" charset="0"/>
            </a:endParaRPr>
          </a:p>
          <a:p>
            <a:r>
              <a:rPr lang="es-AR" dirty="0" smtClean="0">
                <a:latin typeface="Tw Cen MT Condensed Extra Bold" pitchFamily="34" charset="0"/>
              </a:rPr>
              <a:t>A si mismo el 73% afirma que le encanta poder compartir y expresar sus opiniones</a:t>
            </a:r>
          </a:p>
          <a:p>
            <a:r>
              <a:rPr lang="es-AR" dirty="0" smtClean="0">
                <a:latin typeface="Tw Cen MT Condensed Extra Bold" pitchFamily="34" charset="0"/>
              </a:rPr>
              <a:t>sobre un programa televisivo.</a:t>
            </a:r>
            <a:endParaRPr lang="es-AR" dirty="0">
              <a:latin typeface="Tw Cen MT Condensed Extra Bold" pitchFamily="34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70788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70C0"/>
                </a:solidFill>
                <a:latin typeface="Tw Cen MT Condensed Extra Bold" pitchFamily="34" charset="0"/>
              </a:rPr>
              <a:t>Diferencias entre </a:t>
            </a:r>
            <a:r>
              <a:rPr lang="es-AR" sz="2000" dirty="0" err="1" smtClean="0">
                <a:solidFill>
                  <a:srgbClr val="FF0000"/>
                </a:solidFill>
                <a:latin typeface="Tw Cen MT Condensed Extra Bold" pitchFamily="34" charset="0"/>
              </a:rPr>
              <a:t>You</a:t>
            </a:r>
            <a:r>
              <a:rPr lang="es-AR" sz="2000" dirty="0" err="1" smtClean="0">
                <a:solidFill>
                  <a:schemeClr val="bg1"/>
                </a:solidFill>
                <a:latin typeface="Tw Cen MT Condensed Extra Bold" pitchFamily="34" charset="0"/>
              </a:rPr>
              <a:t>Tube</a:t>
            </a:r>
            <a:r>
              <a:rPr lang="es-AR" sz="2000" dirty="0" smtClean="0">
                <a:solidFill>
                  <a:srgbClr val="0070C0"/>
                </a:solidFill>
                <a:latin typeface="Tw Cen MT Condensed Extra Bold" pitchFamily="34" charset="0"/>
              </a:rPr>
              <a:t> y </a:t>
            </a:r>
            <a:r>
              <a:rPr lang="es-AR" sz="2000" dirty="0" err="1" smtClean="0">
                <a:solidFill>
                  <a:srgbClr val="0070C0"/>
                </a:solidFill>
                <a:latin typeface="Tw Cen MT Condensed Extra Bold" pitchFamily="34" charset="0"/>
              </a:rPr>
              <a:t>Twitter</a:t>
            </a:r>
            <a:r>
              <a:rPr lang="es-AR" sz="2000" dirty="0" smtClean="0">
                <a:solidFill>
                  <a:srgbClr val="0070C0"/>
                </a:solidFill>
                <a:latin typeface="Tw Cen MT Condensed Extra Bold" pitchFamily="34" charset="0"/>
              </a:rPr>
              <a:t> </a:t>
            </a:r>
          </a:p>
          <a:p>
            <a:endParaRPr lang="es-AR" sz="2000" dirty="0" smtClean="0">
              <a:solidFill>
                <a:srgbClr val="0070C0"/>
              </a:solidFill>
              <a:latin typeface="Tw Cen MT Condensed Extra Bold" pitchFamily="34" charset="0"/>
            </a:endParaRPr>
          </a:p>
          <a:p>
            <a:r>
              <a:rPr lang="es-AR" dirty="0" err="1" smtClean="0">
                <a:latin typeface="Tw Cen MT Condensed Extra Bold" pitchFamily="34" charset="0"/>
              </a:rPr>
              <a:t>YouTube</a:t>
            </a:r>
            <a:r>
              <a:rPr lang="es-AR" dirty="0" smtClean="0">
                <a:latin typeface="Tw Cen MT Condensed Extra Bold" pitchFamily="34" charset="0"/>
              </a:rPr>
              <a:t> y </a:t>
            </a:r>
            <a:r>
              <a:rPr lang="es-AR" dirty="0" err="1" smtClean="0">
                <a:latin typeface="Tw Cen MT Condensed Extra Bold" pitchFamily="34" charset="0"/>
              </a:rPr>
              <a:t>Twitter</a:t>
            </a:r>
            <a:r>
              <a:rPr lang="es-AR" dirty="0" smtClean="0">
                <a:latin typeface="Tw Cen MT Condensed Extra Bold" pitchFamily="34" charset="0"/>
              </a:rPr>
              <a:t> son dos redes sociales utilizadas por millones de personas, pero tiene elementos que los diferencian y los asemejan como todas las redes sociales. </a:t>
            </a:r>
          </a:p>
          <a:p>
            <a:r>
              <a:rPr lang="es-AR" dirty="0" smtClean="0">
                <a:latin typeface="Tw Cen MT Condensed Extra Bold" pitchFamily="34" charset="0"/>
              </a:rPr>
              <a:t/>
            </a:r>
            <a:br>
              <a:rPr lang="es-AR" dirty="0" smtClean="0">
                <a:latin typeface="Tw Cen MT Condensed Extra Bold" pitchFamily="34" charset="0"/>
              </a:rPr>
            </a:br>
            <a:endParaRPr lang="es-AR" dirty="0" smtClean="0">
              <a:latin typeface="Tw Cen MT Condensed Extra Bold" pitchFamily="34" charset="0"/>
            </a:endParaRPr>
          </a:p>
          <a:p>
            <a:r>
              <a:rPr lang="es-AR" dirty="0" smtClean="0">
                <a:solidFill>
                  <a:srgbClr val="FF0000"/>
                </a:solidFill>
                <a:latin typeface="Tw Cen MT Condensed Extra Bold" pitchFamily="34" charset="0"/>
              </a:rPr>
              <a:t>Diferencias:</a:t>
            </a:r>
          </a:p>
          <a:p>
            <a:r>
              <a:rPr lang="es-AR" dirty="0" smtClean="0">
                <a:latin typeface="Tw Cen MT Condensed Extra Bold" pitchFamily="34" charset="0"/>
              </a:rPr>
              <a:t>.La principal diferencia y la más identificable cuando entramos a cada uno de los sitios es que </a:t>
            </a:r>
            <a:r>
              <a:rPr lang="es-AR" dirty="0" err="1" smtClean="0">
                <a:latin typeface="Tw Cen MT Condensed Extra Bold" pitchFamily="34" charset="0"/>
              </a:rPr>
              <a:t>YouTube</a:t>
            </a:r>
            <a:r>
              <a:rPr lang="es-AR" dirty="0" smtClean="0">
                <a:latin typeface="Tw Cen MT Condensed Extra Bold" pitchFamily="34" charset="0"/>
              </a:rPr>
              <a:t> tiene como función principal la de compartir videos de todo tipo con tus amigos, desde programas televisivos hasta </a:t>
            </a:r>
            <a:r>
              <a:rPr lang="es-AR" dirty="0" err="1" smtClean="0">
                <a:latin typeface="Tw Cen MT Condensed Extra Bold" pitchFamily="34" charset="0"/>
              </a:rPr>
              <a:t>gameplays</a:t>
            </a:r>
            <a:r>
              <a:rPr lang="es-AR" dirty="0" smtClean="0">
                <a:latin typeface="Tw Cen MT Condensed Extra Bold" pitchFamily="34" charset="0"/>
              </a:rPr>
              <a:t> de videojuegos, en cambio </a:t>
            </a:r>
            <a:r>
              <a:rPr lang="es-AR" dirty="0" err="1" smtClean="0">
                <a:latin typeface="Tw Cen MT Condensed Extra Bold" pitchFamily="34" charset="0"/>
              </a:rPr>
              <a:t>Twitter</a:t>
            </a:r>
            <a:r>
              <a:rPr lang="es-AR" dirty="0" smtClean="0">
                <a:latin typeface="Tw Cen MT Condensed Extra Bold" pitchFamily="34" charset="0"/>
              </a:rPr>
              <a:t> sirve principalmente para compartir mensajes con tus seguidores de corta longitud (280 caracteres) o para seguir sitios de actualidad, noticias, </a:t>
            </a:r>
            <a:r>
              <a:rPr lang="es-AR" dirty="0" err="1" smtClean="0">
                <a:latin typeface="Tw Cen MT Condensed Extra Bold" pitchFamily="34" charset="0"/>
              </a:rPr>
              <a:t>etc</a:t>
            </a:r>
            <a:r>
              <a:rPr lang="es-AR" dirty="0" smtClean="0">
                <a:latin typeface="Tw Cen MT Condensed Extra Bold" pitchFamily="34" charset="0"/>
              </a:rPr>
              <a:t> y para otras diversas funciones como chatear con tus amigos.</a:t>
            </a:r>
          </a:p>
          <a:p>
            <a:r>
              <a:rPr lang="es-AR" dirty="0" smtClean="0">
                <a:latin typeface="Tw Cen MT Condensed Extra Bold" pitchFamily="34" charset="0"/>
              </a:rPr>
              <a:t>.</a:t>
            </a:r>
            <a:r>
              <a:rPr lang="es-AR" dirty="0" err="1" smtClean="0">
                <a:latin typeface="Tw Cen MT Condensed Extra Bold" pitchFamily="34" charset="0"/>
              </a:rPr>
              <a:t>YouTube</a:t>
            </a:r>
            <a:r>
              <a:rPr lang="es-AR" dirty="0" smtClean="0">
                <a:latin typeface="Tw Cen MT Condensed Extra Bold" pitchFamily="34" charset="0"/>
              </a:rPr>
              <a:t> tiene como principal función la difusión solamente de videos o imágenes. Es una limitación ya que no cumple la función de mensajería por ejemplo. </a:t>
            </a:r>
          </a:p>
          <a:p>
            <a:r>
              <a:rPr lang="es-AR" dirty="0" smtClean="0">
                <a:latin typeface="Tw Cen MT Condensed Extra Bold" pitchFamily="34" charset="0"/>
              </a:rPr>
              <a:t/>
            </a:r>
            <a:br>
              <a:rPr lang="es-AR" dirty="0" smtClean="0">
                <a:latin typeface="Tw Cen MT Condensed Extra Bold" pitchFamily="34" charset="0"/>
              </a:rPr>
            </a:br>
            <a:endParaRPr lang="es-AR" dirty="0" smtClean="0">
              <a:latin typeface="Tw Cen MT Condensed Extra Bold" pitchFamily="34" charset="0"/>
            </a:endParaRPr>
          </a:p>
          <a:p>
            <a:r>
              <a:rPr lang="es-AR" dirty="0" smtClean="0">
                <a:solidFill>
                  <a:srgbClr val="0070C0"/>
                </a:solidFill>
                <a:latin typeface="Tw Cen MT Condensed Extra Bold" pitchFamily="34" charset="0"/>
              </a:rPr>
              <a:t>Semejanzas</a:t>
            </a:r>
            <a:r>
              <a:rPr lang="es-AR" dirty="0" smtClean="0">
                <a:latin typeface="Tw Cen MT Condensed Extra Bold" pitchFamily="34" charset="0"/>
              </a:rPr>
              <a:t> </a:t>
            </a:r>
          </a:p>
          <a:p>
            <a:r>
              <a:rPr lang="es-AR" dirty="0" smtClean="0">
                <a:latin typeface="Tw Cen MT Condensed Extra Bold" pitchFamily="34" charset="0"/>
              </a:rPr>
              <a:t>.En </a:t>
            </a:r>
            <a:r>
              <a:rPr lang="es-AR" dirty="0" err="1" smtClean="0">
                <a:latin typeface="Tw Cen MT Condensed Extra Bold" pitchFamily="34" charset="0"/>
              </a:rPr>
              <a:t>Twitter</a:t>
            </a:r>
            <a:r>
              <a:rPr lang="es-AR" dirty="0" smtClean="0">
                <a:latin typeface="Tw Cen MT Condensed Extra Bold" pitchFamily="34" charset="0"/>
              </a:rPr>
              <a:t> se puede dar "me gusta" tal como lo podemos hacer en un video de </a:t>
            </a:r>
            <a:r>
              <a:rPr lang="es-AR" dirty="0" err="1" smtClean="0">
                <a:latin typeface="Tw Cen MT Condensed Extra Bold" pitchFamily="34" charset="0"/>
              </a:rPr>
              <a:t>YouTube</a:t>
            </a:r>
            <a:r>
              <a:rPr lang="es-AR" dirty="0" smtClean="0">
                <a:latin typeface="Tw Cen MT Condensed Extra Bold" pitchFamily="34" charset="0"/>
              </a:rPr>
              <a:t>, lo mismo pasa con el botón de </a:t>
            </a:r>
            <a:r>
              <a:rPr lang="es-AR" dirty="0" err="1" smtClean="0">
                <a:latin typeface="Tw Cen MT Condensed Extra Bold" pitchFamily="34" charset="0"/>
              </a:rPr>
              <a:t>retweet</a:t>
            </a:r>
            <a:r>
              <a:rPr lang="es-AR" dirty="0" smtClean="0">
                <a:latin typeface="Tw Cen MT Condensed Extra Bold" pitchFamily="34" charset="0"/>
              </a:rPr>
              <a:t> tal como lo es el de compartir en </a:t>
            </a:r>
            <a:r>
              <a:rPr lang="es-AR" dirty="0" err="1" smtClean="0">
                <a:latin typeface="Tw Cen MT Condensed Extra Bold" pitchFamily="34" charset="0"/>
              </a:rPr>
              <a:t>YouTube</a:t>
            </a:r>
            <a:endParaRPr lang="es-AR" dirty="0" smtClean="0">
              <a:latin typeface="Tw Cen MT Condensed Extra Bold" pitchFamily="34" charset="0"/>
            </a:endParaRPr>
          </a:p>
          <a:p>
            <a:r>
              <a:rPr lang="es-AR" dirty="0" smtClean="0">
                <a:latin typeface="Tw Cen MT Condensed Extra Bold" pitchFamily="34" charset="0"/>
              </a:rPr>
              <a:t/>
            </a:r>
            <a:br>
              <a:rPr lang="es-AR" dirty="0" smtClean="0">
                <a:latin typeface="Tw Cen MT Condensed Extra Bold" pitchFamily="34" charset="0"/>
              </a:rPr>
            </a:br>
            <a:endParaRPr lang="es-AR" dirty="0" smtClean="0">
              <a:latin typeface="Tw Cen MT Condensed Extra Bold" pitchFamily="34" charset="0"/>
            </a:endParaRPr>
          </a:p>
          <a:p>
            <a:r>
              <a:rPr lang="es-AR" dirty="0" smtClean="0">
                <a:latin typeface="Tw Cen MT Condensed Extra Bold" pitchFamily="34" charset="0"/>
              </a:rPr>
              <a:t>.En </a:t>
            </a:r>
            <a:r>
              <a:rPr lang="es-AR" dirty="0" err="1" smtClean="0">
                <a:latin typeface="Tw Cen MT Condensed Extra Bold" pitchFamily="34" charset="0"/>
              </a:rPr>
              <a:t>Twitter</a:t>
            </a:r>
            <a:r>
              <a:rPr lang="es-AR" dirty="0" smtClean="0">
                <a:latin typeface="Tw Cen MT Condensed Extra Bold" pitchFamily="34" charset="0"/>
              </a:rPr>
              <a:t> pueden publicarse mensajes directos llamados "</a:t>
            </a:r>
            <a:r>
              <a:rPr lang="es-AR" dirty="0" err="1" smtClean="0">
                <a:latin typeface="Tw Cen MT Condensed Extra Bold" pitchFamily="34" charset="0"/>
              </a:rPr>
              <a:t>tweets</a:t>
            </a:r>
            <a:r>
              <a:rPr lang="es-AR" dirty="0" smtClean="0">
                <a:latin typeface="Tw Cen MT Condensed Extra Bold" pitchFamily="34" charset="0"/>
              </a:rPr>
              <a:t>" que los pueden ver nuestros "</a:t>
            </a:r>
            <a:r>
              <a:rPr lang="es-AR" dirty="0" err="1" smtClean="0">
                <a:latin typeface="Tw Cen MT Condensed Extra Bold" pitchFamily="34" charset="0"/>
              </a:rPr>
              <a:t>followers</a:t>
            </a:r>
            <a:r>
              <a:rPr lang="es-AR" dirty="0" smtClean="0">
                <a:latin typeface="Tw Cen MT Condensed Extra Bold" pitchFamily="34" charset="0"/>
              </a:rPr>
              <a:t>" tal como se puede hacer con la nueva funcionalidad de </a:t>
            </a:r>
            <a:r>
              <a:rPr lang="es-AR" dirty="0" err="1" smtClean="0">
                <a:latin typeface="Tw Cen MT Condensed Extra Bold" pitchFamily="34" charset="0"/>
              </a:rPr>
              <a:t>YouTube</a:t>
            </a:r>
            <a:r>
              <a:rPr lang="es-AR" dirty="0" smtClean="0">
                <a:latin typeface="Tw Cen MT Condensed Extra Bold" pitchFamily="34" charset="0"/>
              </a:rPr>
              <a:t> en la que lo compartiremos con nuestros suscriptores.</a:t>
            </a:r>
          </a:p>
          <a:p>
            <a:endParaRPr lang="es-A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836712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600" dirty="0" smtClean="0">
                <a:latin typeface="Eras Bold ITC" pitchFamily="34" charset="0"/>
              </a:rPr>
              <a:t>Ahora, una descripción del “bombardeo </a:t>
            </a:r>
            <a:r>
              <a:rPr lang="es-AR" sz="6600" dirty="0" err="1" smtClean="0">
                <a:latin typeface="Eras Bold ITC" pitchFamily="34" charset="0"/>
              </a:rPr>
              <a:t>twittero</a:t>
            </a:r>
            <a:r>
              <a:rPr lang="es-AR" sz="6600" dirty="0" smtClean="0">
                <a:latin typeface="Eras Bold ITC" pitchFamily="34" charset="0"/>
              </a:rPr>
              <a:t>”</a:t>
            </a:r>
          </a:p>
        </p:txBody>
      </p:sp>
    </p:spTree>
  </p:cSld>
  <p:clrMapOvr>
    <a:masterClrMapping/>
  </p:clrMapOvr>
  <p:transition advTm="100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bombas tweeti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5229200"/>
            <a:ext cx="443811" cy="360040"/>
          </a:xfrm>
          <a:prstGeom prst="rect">
            <a:avLst/>
          </a:prstGeom>
        </p:spPr>
      </p:pic>
      <p:pic>
        <p:nvPicPr>
          <p:cNvPr id="24" name="23 Imagen" descr="bombas tweeti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5229200"/>
            <a:ext cx="443811" cy="360040"/>
          </a:xfrm>
          <a:prstGeom prst="rect">
            <a:avLst/>
          </a:prstGeom>
        </p:spPr>
      </p:pic>
      <p:pic>
        <p:nvPicPr>
          <p:cNvPr id="25" name="24 Imagen" descr="bombas tweeti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5301208"/>
            <a:ext cx="443811" cy="360040"/>
          </a:xfrm>
          <a:prstGeom prst="rect">
            <a:avLst/>
          </a:prstGeom>
        </p:spPr>
      </p:pic>
      <p:pic>
        <p:nvPicPr>
          <p:cNvPr id="6" name="5 Imagen" descr="bombas tweeti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5229200"/>
            <a:ext cx="443811" cy="360040"/>
          </a:xfrm>
          <a:prstGeom prst="rect">
            <a:avLst/>
          </a:prstGeom>
        </p:spPr>
      </p:pic>
      <p:pic>
        <p:nvPicPr>
          <p:cNvPr id="23" name="22 Imagen" descr="bombas tweeti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5229200"/>
            <a:ext cx="443811" cy="360040"/>
          </a:xfrm>
          <a:prstGeom prst="rect">
            <a:avLst/>
          </a:prstGeom>
        </p:spPr>
      </p:pic>
      <p:sp>
        <p:nvSpPr>
          <p:cNvPr id="22530" name="AutoShape 2" descr="Resultado de imagen para teenager with on bed with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532" name="AutoShape 4" descr="Resultado de imagen para teenager with on bed with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3 Imagen" descr="campanit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3861048"/>
            <a:ext cx="1743075" cy="2619375"/>
          </a:xfrm>
          <a:prstGeom prst="rect">
            <a:avLst/>
          </a:prstGeom>
        </p:spPr>
      </p:pic>
      <p:pic>
        <p:nvPicPr>
          <p:cNvPr id="27" name="26 Imagen" descr="hangar trabajado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468560" y="4149080"/>
            <a:ext cx="2348880" cy="234888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11754 -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12552 -0.00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11754 -0.015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10972 -0.015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11754 -0.0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bombas tweetie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828584" y="1340768"/>
            <a:ext cx="465782" cy="377863"/>
          </a:xfrm>
          <a:prstGeom prst="rect">
            <a:avLst/>
          </a:prstGeom>
        </p:spPr>
      </p:pic>
      <p:pic>
        <p:nvPicPr>
          <p:cNvPr id="18" name="17 Imagen" descr="bombas tweetie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465782" cy="377863"/>
          </a:xfrm>
          <a:prstGeom prst="rect">
            <a:avLst/>
          </a:prstGeom>
        </p:spPr>
      </p:pic>
      <p:pic>
        <p:nvPicPr>
          <p:cNvPr id="15" name="14 Imagen" descr="bombas tweetie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387000" cy="313952"/>
          </a:xfrm>
          <a:prstGeom prst="rect">
            <a:avLst/>
          </a:prstGeom>
        </p:spPr>
      </p:pic>
      <p:pic>
        <p:nvPicPr>
          <p:cNvPr id="14" name="13 Imagen" descr="bombas tweetie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387000" cy="313952"/>
          </a:xfrm>
          <a:prstGeom prst="rect">
            <a:avLst/>
          </a:prstGeom>
        </p:spPr>
      </p:pic>
      <p:pic>
        <p:nvPicPr>
          <p:cNvPr id="10" name="9 Imagen" descr="bombas tweetie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52821">
            <a:off x="421688" y="366359"/>
            <a:ext cx="387001" cy="313953"/>
          </a:xfrm>
          <a:prstGeom prst="rect">
            <a:avLst/>
          </a:prstGeom>
        </p:spPr>
      </p:pic>
      <p:pic>
        <p:nvPicPr>
          <p:cNvPr id="25602" name="Picture 2" descr="C:\Users\Usuario\Documents\JB\Escuela\4° Año\usuari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365104"/>
            <a:ext cx="1944216" cy="1944216"/>
          </a:xfrm>
          <a:prstGeom prst="rect">
            <a:avLst/>
          </a:prstGeom>
          <a:noFill/>
        </p:spPr>
      </p:pic>
      <p:pic>
        <p:nvPicPr>
          <p:cNvPr id="25604" name="Picture 4" descr="C:\Users\Usuario\Documents\JB\Escuela\4° Año\usuario 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996952"/>
            <a:ext cx="1440185" cy="2034547"/>
          </a:xfrm>
          <a:prstGeom prst="rect">
            <a:avLst/>
          </a:prstGeom>
          <a:noFill/>
        </p:spPr>
      </p:pic>
      <p:pic>
        <p:nvPicPr>
          <p:cNvPr id="25605" name="Picture 5" descr="C:\Users\Usuario\Documents\JB\Escuela\4° Año\usuario 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789040"/>
            <a:ext cx="1339753" cy="1885578"/>
          </a:xfrm>
          <a:prstGeom prst="rect">
            <a:avLst/>
          </a:prstGeom>
          <a:noFill/>
        </p:spPr>
      </p:pic>
      <p:pic>
        <p:nvPicPr>
          <p:cNvPr id="7" name="6 Imagen" descr="campanit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259320">
            <a:off x="318004" y="50781"/>
            <a:ext cx="791927" cy="1190055"/>
          </a:xfrm>
          <a:prstGeom prst="rect">
            <a:avLst/>
          </a:prstGeom>
        </p:spPr>
      </p:pic>
      <p:pic>
        <p:nvPicPr>
          <p:cNvPr id="9" name="8 Imagen" descr="campanit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908561" flipH="1">
            <a:off x="9637519" y="1017129"/>
            <a:ext cx="784714" cy="1179215"/>
          </a:xfrm>
          <a:prstGeom prst="rect">
            <a:avLst/>
          </a:prstGeom>
        </p:spPr>
      </p:pic>
      <p:pic>
        <p:nvPicPr>
          <p:cNvPr id="25606" name="Picture 6" descr="C:\Users\Usuario\Documents\JB\Escuela\4° Año\contento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645024"/>
            <a:ext cx="1086845" cy="2109217"/>
          </a:xfrm>
          <a:prstGeom prst="rect">
            <a:avLst/>
          </a:prstGeom>
          <a:noFill/>
        </p:spPr>
      </p:pic>
      <p:pic>
        <p:nvPicPr>
          <p:cNvPr id="25608" name="Picture 8" descr="C:\Users\Usuario\Documents\JB\Escuela\4° Año\recibe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573016"/>
            <a:ext cx="1152128" cy="2062918"/>
          </a:xfrm>
          <a:prstGeom prst="rect">
            <a:avLst/>
          </a:prstGeom>
          <a:noFill/>
        </p:spPr>
      </p:pic>
      <p:pic>
        <p:nvPicPr>
          <p:cNvPr id="25609" name="Picture 9" descr="C:\Users\Usuario\Documents\JB\Escuela\4° Año\se queja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76256" y="3573016"/>
            <a:ext cx="1093609" cy="2184921"/>
          </a:xfrm>
          <a:prstGeom prst="rect">
            <a:avLst/>
          </a:prstGeom>
          <a:noFill/>
        </p:spPr>
      </p:pic>
      <p:pic>
        <p:nvPicPr>
          <p:cNvPr id="25610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04248" y="3573016"/>
            <a:ext cx="1080120" cy="2227052"/>
          </a:xfrm>
          <a:prstGeom prst="rect">
            <a:avLst/>
          </a:prstGeom>
          <a:noFill/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16111 C -0.06736 -0.15162 -0.0592 -0.13727 -0.05139 -0.12384 C -0.04878 -0.11273 -0.04219 -0.10949 -0.0368 -0.10231 C -0.03194 -0.09583 -0.03038 -0.08727 -0.02361 -0.08264 C -0.0217 -0.08125 -0.01944 -0.08032 -0.01771 -0.0787 C -0.01111 -0.07268 -0.01059 -0.06273 -0.00295 -0.05902 C 0.00139 -0.05301 0.00556 -0.05231 0.01024 -0.04722 C 0.01511 -0.0419 0.01754 -0.03819 0.02361 -0.03565 C 0.02934 -0.03032 0.03611 -0.02477 0.04271 -0.02176 C 0.04983 -0.01227 0.06146 -0.00069 0.07066 0.00556 C 0.07361 0.00949 0.0757 0.01482 0.07917 0.01736 C 0.0809 0.01875 0.08333 0.01968 0.08507 0.0213 C 0.09514 0.03056 0.0842 0.02454 0.0941 0.02917 C 0.10052 0.0375 0.10886 0.04398 0.11771 0.04676 C 0.12257 0.05116 0.12518 0.05625 0.1309 0.05857 C 0.14028 0.07107 0.14879 0.07755 0.16024 0.08611 C 0.16979 0.09329 0.17726 0.10209 0.1882 0.10556 C 0.19462 0.11227 0.2 0.11297 0.20729 0.11736 C 0.2158 0.12246 0.22205 0.12824 0.2309 0.13102 C 0.24149 0.13843 0.25295 0.14306 0.26476 0.14676 C 0.26615 0.14815 0.26754 0.14977 0.2691 0.1507 C 0.27101 0.15185 0.27327 0.15139 0.275 0.15278 C 0.28837 0.16297 0.26615 0.15625 0.28976 0.16042 C 0.29514 0.16297 0.29879 0.16644 0.30434 0.16829 C 0.31285 0.1757 0.32413 0.17593 0.33368 0.1801 C 0.34913 0.18681 0.36476 0.1926 0.38073 0.19584 C 0.38976 0.20394 0.40417 0.20486 0.41476 0.20764 C 0.44549 0.21598 0.47622 0.21968 0.50729 0.22523 C 0.51979 0.23033 0.50556 0.225 0.53386 0.22917 C 0.53993 0.2301 0.55295 0.2331 0.55295 0.23334 C 0.56458 0.2382 0.57743 0.23797 0.58976 0.23889 C 0.6974 0.27685 0.5283 0.24329 0.89844 0.24098 C 0.91545 0.2375 0.93177 0.23148 0.94844 0.22917 C 0.95781 0.22084 0.96927 0.22153 0.97934 0.21551 C 0.98976 0.20926 0.99774 0.20185 1.00886 0.19769 C 1.01823 0.18843 1.02847 0.18102 1.0382 0.17223 C 1.03993 0.17084 1.04219 0.1713 1.0441 0.17037 C 1.04601 0.16945 1.06077 0.16042 1.0632 0.15857 C 1.07674 0.14653 1.0875 0.13125 1.10295 0.12338 C 1.1092 0.11505 1.11649 0.10695 1.12361 0.09977 C 1.12535 0.09815 1.12778 0.09769 1.12934 0.09584 C 1.14219 0.08148 1.15104 0.0632 1.16024 0.04491 C 1.16181 0.03635 1.16181 0.03588 1.16476 0.02709 C 1.16615 0.02315 1.1691 0.01551 1.1691 0.01574 " pathEditMode="relative" rAng="0" ptsTypes="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" y="2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8 -0.24144 C 0.02309 -0.2213 0.02309 -0.20162 0.02517 -0.18195 C 0.02656 -0.16945 0.02951 -0.15764 0.03142 -0.14537 C 0.0342 -0.12685 0.03403 -0.1088 0.03889 -0.0919 C 0.04409 -0.05602 0.0467 -0.01806 0.05243 0.01782 C 0.05486 0.05208 0.05729 0.09282 0.06232 0.125 C 0.06389 0.16111 0.06944 0.1993 0.06962 0.23495 C 0.07048 0.39583 0.06962 0.55671 0.06962 0.71759 " pathEditMode="relative" rAng="0" ptsTypes="fffffff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4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-0.14885 C 0.11424 -0.12246 0.10486 -0.14885 0.11493 -0.13403 C 0.11702 -0.13102 0.11841 -0.1257 0.12014 -0.12246 C 0.12691 -0.10996 0.13559 -0.10209 0.14236 -0.08843 C 0.15104 -0.07176 0.16424 -0.04561 0.16823 -0.02037 C 0.17066 -0.0044 0.1691 -0.0125 0.17361 0.00208 C 0.17726 0.02824 0.17257 -0.0007 0.17865 0.02523 C 0.18229 0.04051 0.18281 0.05601 0.18733 0.0706 C 0.19097 0.0949 0.19757 0.11736 0.20434 0.13865 C 0.20677 0.14606 0.2099 0.15277 0.21129 0.16134 C 0.21198 0.16458 0.21216 0.16921 0.2132 0.17245 C 0.21632 0.18101 0.22049 0.18657 0.22327 0.19514 C 0.22535 0.20023 0.22674 0.20578 0.22865 0.21041 C 0.23108 0.22801 0.23889 0.24583 0.24584 0.25601 C 0.24861 0.27569 0.25469 0.29027 0.26146 0.30532 C 0.26372 0.32222 0.26893 0.33611 0.27327 0.35069 C 0.27431 0.35393 0.27431 0.35856 0.27518 0.3618 C 0.27622 0.36597 0.27743 0.36944 0.27847 0.37338 C 0.28073 0.39166 0.28455 0.40486 0.28716 0.42245 C 0.29045 0.44305 0.29184 0.46412 0.29757 0.48333 C 0.30156 0.51018 0.29896 0.49907 0.30452 0.51689 C 0.30573 0.52615 0.30972 0.53541 0.30972 0.54421 " pathEditMode="relative" rAng="0" ptsTypes="fffffffffffffffffffff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8 -0.14213 C 0.16875 -0.11343 0.15278 -0.14213 0.17014 -0.12593 C 0.17361 -0.12246 0.17569 -0.11713 0.17882 -0.11343 C 0.19045 -0.1 0.20486 -0.0919 0.21649 -0.07732 C 0.2309 -0.05973 0.25365 -0.03172 0.26007 -0.0051 C 0.26424 0.01203 0.26146 0.00347 0.26892 0.01921 C 0.27517 0.04699 0.26736 0.01643 0.2776 0.04351 C 0.28368 0.05972 0.28472 0.07639 0.29236 0.09213 C 0.29844 0.11828 0.3099 0.14213 0.32118 0.16458 C 0.32535 0.17268 0.33038 0.17986 0.33281 0.18889 C 0.33385 0.19259 0.3342 0.19745 0.33594 0.20069 C 0.34097 0.20972 0.34826 0.21597 0.35312 0.225 C 0.35608 0.23032 0.35885 0.23611 0.36198 0.2412 C 0.36615 0.26041 0.37917 0.27893 0.39115 0.28981 C 0.39601 0.31088 0.4059 0.32662 0.41719 0.34236 C 0.42135 0.36041 0.42986 0.37523 0.4375 0.39074 C 0.43924 0.39421 0.43924 0.39884 0.44062 0.40277 C 0.44219 0.40694 0.44427 0.41088 0.44635 0.41458 C 0.44983 0.43426 0.45625 0.44838 0.46076 0.46713 C 0.46632 0.48935 0.46875 0.5118 0.4783 0.53194 C 0.48507 0.56088 0.48073 0.54907 0.48993 0.56805 C 0.49201 0.57754 0.49861 0.5875 0.49861 0.59676 " pathEditMode="relative" rAng="0" ptsTypes="fffffffffffffffffffff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3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-0.06829 C -0.02865 -0.0625 -0.02986 -0.05972 -0.0276 -0.0507 C -0.02656 0.00393 -0.02865 0.06921 -0.02309 0.12778 C -0.0217 0.14166 -0.01962 0.15856 -0.01441 0.1706 C -0.01337 0.17338 -0.01233 0.17592 -0.01146 0.1787 C -0.01076 0.18055 -0.01076 0.18287 -0.0099 0.18472 C -0.00816 0.18889 -0.00399 0.19606 -0.00399 0.19606 C -0.00104 0.20879 -0.00503 0.1956 0.00191 0.2081 C 0.00799 0.21921 0.01128 0.23264 0.01806 0.24352 C 0.02622 0.25671 0.03559 0.26852 0.04444 0.28078 C 0.04809 0.28588 0.05365 0.28935 0.05764 0.29444 C 0.06076 0.29791 0.06424 0.30139 0.06649 0.30625 C 0.0684 0.30995 0.06944 0.31528 0.0724 0.31782 C 0.07934 0.32384 0.08646 0.32986 0.09444 0.33333 C 0.10017 0.33842 0.10538 0.34028 0.11215 0.34328 C 0.11354 0.34421 0.11649 0.34537 0.11649 0.34537 C 0.12292 0.35069 0.13003 0.35532 0.13715 0.35879 C 0.14323 0.37129 0.16319 0.38958 0.17396 0.39421 C 0.18003 0.40254 0.18472 0.40555 0.19306 0.4081 C 0.20469 0.4199 0.19253 0.40879 0.2092 0.41805 C 0.21806 0.42291 0.22431 0.4294 0.2342 0.43171 C 0.24462 0.4412 0.23177 0.43055 0.24444 0.4375 C 0.25417 0.44282 0.26215 0.45 0.2724 0.45324 C 0.28385 0.46342 0.27795 0.45972 0.2901 0.46504 C 0.29601 0.47014 0.30226 0.47268 0.3092 0.47477 C 0.3158 0.47916 0.31944 0.48264 0.32691 0.48472 C 0.33559 0.49606 0.32639 0.48611 0.34306 0.49213 C 0.34479 0.49305 0.34566 0.4956 0.3474 0.49606 C 0.35069 0.49768 0.35417 0.49768 0.35764 0.49838 C 0.36615 0.50185 0.37378 0.50555 0.38264 0.5081 C 0.39167 0.51412 0.39896 0.51504 0.4092 0.51805 C 0.41771 0.5206 0.42552 0.52384 0.4342 0.52546 C 0.45382 0.53449 0.47396 0.54028 0.49444 0.54537 C 0.50729 0.54861 0.49913 0.54861 0.50764 0.55139 C 0.51285 0.55301 0.52222 0.5544 0.52691 0.55532 C 0.53993 0.56273 0.55243 0.56342 0.56649 0.5669 C 0.5842 0.57129 0.60017 0.575 0.61806 0.57685 C 0.66493 0.59143 0.71406 0.58078 0.76215 0.58078 " pathEditMode="relative" ptsTypes="fffffffffffffffffffffffffffffffffffff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53 -0.1125 C 0.08611 -0.08681 0.07569 -0.08496 0.06181 -0.0713 C 0.05313 -0.06297 0.04375 -0.05394 0.03368 -0.04977 C 0.0224 -0.0382 0.00851 -0.03357 -0.00451 -0.02616 C -0.01372 -0.02084 -0.02118 -0.01667 -0.03108 -0.01435 C -0.03767 -0.00834 -0.04375 -0.00533 -0.05156 -0.00255 C -0.05781 0.00277 -0.06406 0.00231 -0.07083 0.00532 C -0.07899 0.00926 -0.08698 0.01296 -0.09583 0.01504 C -0.10851 0.02199 -0.09757 0.0169 -0.11476 0.02083 C -0.14514 0.02754 -0.17552 0.03426 -0.20608 0.04051 C -0.46267 0.03935 -0.47622 0.05162 -0.62517 0.03078 C -0.63698 0.025 -0.64983 0.02222 -0.66198 0.0169 C -0.66458 0.01574 -0.67448 0.01157 -0.675 0.01111 C -0.6849 0.00347 -0.69427 -0.00047 -0.70451 -0.00648 C -0.72153 -0.01667 -0.73802 -0.02778 -0.7559 -0.03588 C -0.76354 -0.04375 -0.77014 -0.04954 -0.77951 -0.05348 C -0.79931 -0.0713 -0.82483 -0.09144 -0.84705 -0.10255 C -0.85521 -0.1132 -0.86458 -0.11644 -0.87517 -0.12223 C -0.88681 -0.13773 -0.87066 -0.11829 -0.88681 -0.1301 C -0.8901 -0.13264 -0.89236 -0.13727 -0.89583 -0.13982 C -0.89809 -0.14167 -0.91319 -0.14699 -0.91493 -0.14769 C -0.93542 -0.16598 -0.91146 -0.1463 -0.93385 -0.15949 C -0.95556 -0.17199 -0.97691 -0.18473 -0.99878 -0.19676 C -1.05156 -0.22593 -1.10434 -0.25556 -1.1559 -0.28889 C -1.17986 -0.30417 -1.20174 -0.32315 -1.225 -0.33982 C -1.23299 -0.34514 -1.2408 -0.35162 -1.24861 -0.35741 C -1.2526 -0.36042 -1.26024 -0.36736 -1.26024 -0.36736 " pathEditMode="relative" ptsTypes="ffffffffffffffffffffffffffA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7 -0.1132 C 0.13524 -0.06991 0.14948 -0.10046 0.12951 -0.07963 C 0.1243 -0.07408 0.1158 -0.06227 0.1158 -0.06204 C 0.10816 -0.04236 0.11909 -0.06736 0.10208 -0.04236 C 0.10052 -0.03982 0.10052 -0.03658 0.09895 -0.03357 C 0.09722 -0.03079 0.09444 -0.02801 0.09201 -0.02546 C 0.08767 -0.00926 0.08264 0.00347 0.07152 0.01736 C 0.06701 0.0287 0.06666 0.0331 0.05468 0.04004 C 0.04288 0.05949 0.02916 0.0743 0.01336 0.09143 C 0.0026 0.10301 -0.00504 0.11736 -0.01736 0.12847 C -0.025 0.13565 -0.0342 0.1412 -0.04098 0.14838 C -0.05365 0.16227 -0.06355 0.17315 -0.07865 0.18541 C -0.0823 0.18866 -0.08907 0.19375 -0.08907 0.19421 C -0.09497 0.21065 -0.11285 0.22731 -0.13004 0.23657 C -0.13698 0.24606 -0.15191 0.25879 -0.16389 0.26227 C -0.17379 0.27477 -0.18577 0.28611 -0.19827 0.29629 C -0.20261 0.3081 -0.20851 0.31366 -0.21893 0.32245 C -0.22726 0.34375 -0.24393 0.35717 -0.2632 0.37338 C -0.27691 0.38472 -0.28855 0.4044 -0.2974 0.41898 C -0.30052 0.44282 -0.30052 0.43426 -0.30052 0.44491 " pathEditMode="relative" rAng="0" ptsTypes="fffffffffffffffffff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2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b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301208"/>
            <a:ext cx="492646" cy="492646"/>
          </a:xfrm>
          <a:prstGeom prst="rect">
            <a:avLst/>
          </a:prstGeom>
        </p:spPr>
      </p:pic>
      <p:pic>
        <p:nvPicPr>
          <p:cNvPr id="6" name="5 Imagen" descr="b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301208"/>
            <a:ext cx="492646" cy="492646"/>
          </a:xfrm>
          <a:prstGeom prst="rect">
            <a:avLst/>
          </a:prstGeom>
        </p:spPr>
      </p:pic>
      <p:pic>
        <p:nvPicPr>
          <p:cNvPr id="4" name="3 Imagen" descr="b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301208"/>
            <a:ext cx="492646" cy="492646"/>
          </a:xfrm>
          <a:prstGeom prst="rect">
            <a:avLst/>
          </a:prstGeom>
        </p:spPr>
      </p:pic>
      <p:pic>
        <p:nvPicPr>
          <p:cNvPr id="3" name="2 Imagen" descr="b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301208"/>
            <a:ext cx="492646" cy="492646"/>
          </a:xfrm>
          <a:prstGeom prst="rect">
            <a:avLst/>
          </a:prstGeom>
        </p:spPr>
      </p:pic>
      <p:pic>
        <p:nvPicPr>
          <p:cNvPr id="2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44008" y="4365104"/>
            <a:ext cx="1080120" cy="2227052"/>
          </a:xfrm>
          <a:prstGeom prst="rect">
            <a:avLst/>
          </a:prstGeom>
          <a:noFill/>
        </p:spPr>
      </p:pic>
      <p:sp>
        <p:nvSpPr>
          <p:cNvPr id="26626" name="AutoShape 2" descr="Resultado de imagen para tecn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9" name="8 Imagen" descr="hangar trabajado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4293096"/>
            <a:ext cx="234888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08993 0.0062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08993 0.0062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08993 0.0062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08993 0.006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hess twitter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47464"/>
            <a:ext cx="9144000" cy="8496943"/>
          </a:xfrm>
          <a:prstGeom prst="rect">
            <a:avLst/>
          </a:prstGeom>
        </p:spPr>
      </p:pic>
    </p:spTree>
  </p:cSld>
  <p:clrMapOvr>
    <a:masterClrMapping/>
  </p:clrMapOvr>
  <p:transition advTm="1000"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889113" flipH="1">
            <a:off x="7632094" y="1125140"/>
            <a:ext cx="174378" cy="359542"/>
          </a:xfrm>
          <a:prstGeom prst="rect">
            <a:avLst/>
          </a:prstGeom>
          <a:noFill/>
        </p:spPr>
      </p:pic>
      <p:pic>
        <p:nvPicPr>
          <p:cNvPr id="15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889113" flipH="1">
            <a:off x="7771470" y="1367765"/>
            <a:ext cx="294741" cy="607713"/>
          </a:xfrm>
          <a:prstGeom prst="rect">
            <a:avLst/>
          </a:prstGeom>
          <a:noFill/>
        </p:spPr>
      </p:pic>
      <p:pic>
        <p:nvPicPr>
          <p:cNvPr id="16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889113" flipH="1">
            <a:off x="7960958" y="1629759"/>
            <a:ext cx="422161" cy="870435"/>
          </a:xfrm>
          <a:prstGeom prst="rect">
            <a:avLst/>
          </a:prstGeom>
          <a:noFill/>
        </p:spPr>
      </p:pic>
      <p:pic>
        <p:nvPicPr>
          <p:cNvPr id="17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889113" flipH="1">
            <a:off x="8123267" y="1990034"/>
            <a:ext cx="525726" cy="1083971"/>
          </a:xfrm>
          <a:prstGeom prst="rect">
            <a:avLst/>
          </a:prstGeom>
          <a:noFill/>
        </p:spPr>
      </p:pic>
      <p:pic>
        <p:nvPicPr>
          <p:cNvPr id="18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889113" flipH="1">
            <a:off x="8334663" y="2422309"/>
            <a:ext cx="625477" cy="1289643"/>
          </a:xfrm>
          <a:prstGeom prst="rect">
            <a:avLst/>
          </a:prstGeom>
          <a:noFill/>
        </p:spPr>
      </p:pic>
      <p:pic>
        <p:nvPicPr>
          <p:cNvPr id="19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889113" flipH="1">
            <a:off x="8592837" y="2926598"/>
            <a:ext cx="727826" cy="1500672"/>
          </a:xfrm>
          <a:prstGeom prst="rect">
            <a:avLst/>
          </a:prstGeom>
          <a:noFill/>
        </p:spPr>
      </p:pic>
      <p:pic>
        <p:nvPicPr>
          <p:cNvPr id="20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  <a:lum bright="40000" contrast="40000"/>
          </a:blip>
          <a:srcRect/>
          <a:stretch>
            <a:fillRect/>
          </a:stretch>
        </p:blipFill>
        <p:spPr bwMode="auto">
          <a:xfrm rot="13889113" flipH="1">
            <a:off x="8895214" y="3431114"/>
            <a:ext cx="930460" cy="191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354476" flipH="1" flipV="1">
            <a:off x="-1508875" y="3946636"/>
            <a:ext cx="930460" cy="191847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sndAc>
      <p:stSnd>
        <p:snd r:embed="rId2" name="Jericho_Sire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19 -0.19213 C 0.15712 -0.19514 0.16059 -0.19468 0.15451 -0.19213 C 0.15156 -0.19074 0.14566 -0.18843 0.14566 -0.18843 C 0.14166 -0.1831 0.13889 -0.17616 0.13385 -0.17269 C 0.13038 -0.17014 0.12639 -0.17084 0.12361 -0.16667 " pathEditMode="relative" ptsTypes="ffff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18611 C 0.06181 -0.18472 0.05191 -0.18241 0.03959 -0.17847 C 0.03334 -0.17431 0.03594 -0.17454 0.03229 -0.17454 " pathEditMode="relative" rAng="0" ptsTypes="ff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2 -0.19885 C -0.04861 -0.19167 -0.05764 -0.18727 -0.06701 -0.18334 C -0.06892 -0.18241 -0.07101 -0.18195 -0.07292 -0.18125 C -0.07483 -0.18056 -0.07882 -0.1794 -0.07882 -0.17917 " pathEditMode="relative" rAng="0" ptsTypes="fffA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35 -0.19676 C -0.17187 -0.19467 -0.17152 -0.1919 -0.17291 -0.19074 C -0.175 -0.18889 -0.17777 -0.18981 -0.1802 -0.18889 C -0.18819 -0.18611 -0.19461 -0.18032 -0.20225 -0.17708 C -0.20885 -0.17129 -0.21527 -0.16805 -0.22291 -0.16527 C -0.22586 -0.16412 -0.22882 -0.16227 -0.23177 -0.16134 C -0.23368 -0.16065 -0.23767 -0.15949 -0.23767 -0.15949 " pathEditMode="relative" ptsTypes="ffffff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76 -0.18055 C -0.38524 -0.17731 -0.40625 -0.16296 -0.42656 -0.16296 " pathEditMode="relative" ptsTypes="fA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9 -0.20856 C -0.59201 -0.20393 -0.60468 -0.20278 -0.61632 -0.20092 C -0.62795 -0.19676 -0.64114 -0.19305 -0.65312 -0.19305 " pathEditMode="relative" ptsTypes="ffA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 -0.29491 C -0.88958 -0.29097 -0.88143 -0.29514 -0.89271 -0.28704 C -0.89653 -0.28426 -0.90452 -0.27917 -0.90452 -0.27917 C -0.90816 -0.27176 -0.91545 -0.26597 -0.92066 -0.25949 C -0.93924 -0.23681 -0.9559 -0.21435 -0.97656 -0.19491 C -0.98629 -0.18588 -0.99393 -0.17361 -1.00295 -0.16343 C -1.02101 -0.14306 -1.03993 -0.12454 -1.06042 -0.10857 C -1.06528 -0.09977 -1.06997 -0.09444 -1.07795 -0.09097 C -1.08073 -0.08727 -1.08872 -0.07917 -1.09271 -0.07917 " pathEditMode="relative" ptsTypes="ffffffffA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-0.1544 C 0.04601 -0.14699 0.0467 -0.13773 0.04931 -0.13079 C 0.05347 -0.11968 0.05139 -0.13032 0.05382 -0.11921 C 0.0566 -0.10625 0.05799 -0.09028 0.0625 -0.07801 C 0.06441 -0.06597 0.06788 -0.05463 0.06997 -0.04259 C 0.07465 -0.01597 0.07813 0.01134 0.08455 0.03773 C 0.08768 0.05069 0.09097 0.06343 0.0934 0.07685 C 0.09618 0.0919 0.09358 0.07245 0.09792 0.09074 C 0.10052 0.10162 0.10087 0.11343 0.10382 0.12407 C 0.10504 0.12824 0.1066 0.13218 0.10816 0.13588 C 0.1099 0.14005 0.11406 0.14745 0.11406 0.14745 C 0.11545 0.1588 0.11806 0.16736 0.12292 0.17685 C 0.12483 0.18519 0.12639 0.18912 0.13004 0.19653 C 0.13229 0.20046 0.13299 0.20625 0.13611 0.20833 C 0.14462 0.21389 0.14028 0.21157 0.15087 0.2162 C 0.15226 0.2169 0.15521 0.21806 0.15521 0.21806 C 0.1625 0.22454 0.17899 0.22569 0.18906 0.22801 C 0.22344 0.22662 0.25313 0.22569 0.28611 0.21806 C 0.29375 0.21389 0.30209 0.21296 0.30955 0.20833 C 0.32188 0.20093 0.33455 0.19352 0.34792 0.19074 C 0.35417 0.18773 0.36094 0.18634 0.36702 0.18287 C 0.3724 0.17986 0.37743 0.17662 0.38316 0.175 C 0.39132 0.17269 0.40018 0.1713 0.40816 0.16713 C 0.4217 0.16019 0.43542 0.15671 0.44931 0.15139 C 0.46007 0.14722 0.47049 0.1419 0.4816 0.13981 C 0.49132 0.13542 0.49827 0.12708 0.50816 0.12407 C 0.5257 0.1081 0.5 0.13056 0.51702 0.11806 C 0.53056 0.1081 0.54288 0.0956 0.55816 0.09074 C 0.5625 0.08472 0.56545 0.08148 0.57136 0.07894 C 0.57292 0.07731 0.57431 0.07593 0.57587 0.075 C 0.57726 0.07407 0.57882 0.07407 0.58021 0.07315 C 0.59636 0.06134 0.58316 0.06806 0.5934 0.06319 C 0.59531 0.06134 0.59722 0.05903 0.59931 0.05741 C 0.6007 0.05625 0.60243 0.05648 0.60382 0.05532 C 0.61163 0.04931 0.61459 0.04421 0.62292 0.04167 C 0.62899 0.03333 0.63663 0.02755 0.64497 0.02407 C 0.65365 0.01644 0.66163 0.00903 0.67136 0.0044 C 0.67743 -0.00347 0.68524 -0.01065 0.6934 -0.01343 C 0.69705 -0.0206 0.70295 -0.02407 0.70955 -0.02685 C 0.72274 -0.03819 0.70608 -0.02454 0.7184 -0.03287 C 0.72587 -0.03796 0.72899 -0.04282 0.7375 -0.04653 C 0.73889 -0.04792 0.74045 -0.04931 0.74202 -0.05046 C 0.7434 -0.05139 0.74497 -0.05185 0.74636 -0.05255 C 0.7559 -0.05995 0.74844 -0.05718 0.75816 -0.06227 C 0.76111 -0.06389 0.76702 -0.0662 0.76702 -0.0662 C 0.7684 -0.06806 0.76962 -0.0706 0.77136 -0.07199 C 0.77413 -0.07407 0.78021 -0.07593 0.78021 -0.07593 C 0.78629 -0.08218 0.78924 -0.08333 0.79636 -0.08588 C 0.80174 -0.09051 0.80799 -0.09491 0.81406 -0.09745 C 0.8224 -0.10486 0.83021 -0.10949 0.83906 -0.11528 C 0.84549 -0.12801 0.8559 -0.13356 0.86545 -0.14074 C 0.87761 -0.15 0.88924 -0.16181 0.90087 -0.17199 C 0.90764 -0.17801 0.91459 -0.1838 0.92136 -0.18981 C 0.9257 -0.19375 0.93455 -0.20139 0.93455 -0.20139 C 0.94011 -0.21296 0.9342 -0.20231 0.9434 -0.21319 C 0.94705 -0.21759 0.95122 -0.2213 0.95382 -0.22685 C 0.95469 -0.22917 0.95538 -0.23125 0.9566 -0.23287 C 0.95834 -0.23519 0.96077 -0.23634 0.9625 -0.23866 C 0.96875 -0.24699 0.96979 -0.25741 0.97726 -0.26412 C 0.98004 -0.27778 0.97674 -0.2669 0.98316 -0.27801 C 0.98872 -0.28773 0.99167 -0.29838 0.99931 -0.30532 C 1.00226 -0.3206 1.01597 -0.33611 1.02587 -0.34491 C 1.02795 -0.34884 1.03108 -0.35231 1.03316 -0.35648 C 1.03698 -0.36435 1.03507 -0.3662 1.04202 -0.37199 C 1.0474 -0.38264 1.05295 -0.39421 1.06111 -0.40139 C 1.06406 -0.41412 1.06007 -0.40069 1.06702 -0.41319 C 1.07031 -0.41944 1.07274 -0.42662 1.07587 -0.43287 C 1.07709 -0.43519 1.07899 -0.43634 1.08021 -0.43866 C 1.0842 -0.4463 1.08438 -0.45139 1.09045 -0.45648 C 1.09931 -0.47407 1.10851 -0.48958 1.11702 -0.50741 C 1.11979 -0.51319 1.12552 -0.51597 1.12882 -0.52106 C 1.13577 -0.53194 1.14254 -0.54352 1.14931 -0.5544 C 1.17344 -0.59306 1.14653 -0.55116 1.15955 -0.57593 C 1.1842 -0.62269 1.15764 -0.56713 1.17726 -0.60926 C 1.18143 -0.61852 1.18959 -0.62662 1.19497 -0.63472 C 1.20156 -0.64491 1.1974 -0.64074 1.20382 -0.65255 C 1.20938 -0.66273 1.21615 -0.67106 1.22292 -0.67986 C 1.22813 -0.68681 1.2309 -0.69653 1.23611 -0.70347 C 1.24184 -0.71134 1.24618 -0.71829 1.25087 -0.72685 C 1.25504 -0.73449 1.25504 -0.7412 1.26111 -0.74653 C 1.2684 -0.75972 1.28177 -0.78866 1.29202 -0.79745 C 1.2934 -0.8 1.29636 -0.80532 1.29636 -0.80532 " pathEditMode="relative" ptsTypes="fffffffffffffffffffffffffffffffffffffffffffffffffffffffffffffffffffffffffffffffffA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b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04056" y="1052736"/>
            <a:ext cx="504056" cy="504056"/>
          </a:xfrm>
          <a:prstGeom prst="rect">
            <a:avLst/>
          </a:prstGeom>
        </p:spPr>
      </p:pic>
      <p:pic>
        <p:nvPicPr>
          <p:cNvPr id="10" name="9 Imagen" descr="b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0" y="548680"/>
            <a:ext cx="504056" cy="504056"/>
          </a:xfrm>
          <a:prstGeom prst="rect">
            <a:avLst/>
          </a:prstGeom>
        </p:spPr>
      </p:pic>
      <p:pic>
        <p:nvPicPr>
          <p:cNvPr id="2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59479">
            <a:off x="4476980" y="1106019"/>
            <a:ext cx="1080120" cy="2227052"/>
          </a:xfrm>
          <a:prstGeom prst="rect">
            <a:avLst/>
          </a:prstGeom>
          <a:noFill/>
        </p:spPr>
      </p:pic>
      <p:pic>
        <p:nvPicPr>
          <p:cNvPr id="3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537588" flipH="1">
            <a:off x="6565031" y="2807285"/>
            <a:ext cx="1080120" cy="2227052"/>
          </a:xfrm>
          <a:prstGeom prst="rect">
            <a:avLst/>
          </a:prstGeom>
          <a:noFill/>
        </p:spPr>
      </p:pic>
      <p:pic>
        <p:nvPicPr>
          <p:cNvPr id="4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45630">
            <a:off x="874162" y="4931163"/>
            <a:ext cx="1080120" cy="2227052"/>
          </a:xfrm>
          <a:prstGeom prst="rect">
            <a:avLst/>
          </a:prstGeom>
          <a:noFill/>
        </p:spPr>
      </p:pic>
      <p:pic>
        <p:nvPicPr>
          <p:cNvPr id="8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89219">
            <a:off x="1883750" y="-179129"/>
            <a:ext cx="1080120" cy="2227052"/>
          </a:xfrm>
          <a:prstGeom prst="rect">
            <a:avLst/>
          </a:prstGeom>
          <a:noFill/>
        </p:spPr>
      </p:pic>
      <p:pic>
        <p:nvPicPr>
          <p:cNvPr id="9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605612" flipH="1">
            <a:off x="7414105" y="230741"/>
            <a:ext cx="1080120" cy="2227052"/>
          </a:xfrm>
          <a:prstGeom prst="rect">
            <a:avLst/>
          </a:prstGeom>
          <a:noFill/>
        </p:spPr>
      </p:pic>
      <p:pic>
        <p:nvPicPr>
          <p:cNvPr id="11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87576">
            <a:off x="4644008" y="4365104"/>
            <a:ext cx="1080120" cy="2227052"/>
          </a:xfrm>
          <a:prstGeom prst="rect">
            <a:avLst/>
          </a:prstGeom>
          <a:noFill/>
        </p:spPr>
      </p:pic>
      <p:pic>
        <p:nvPicPr>
          <p:cNvPr id="12" name="11 Imagen" descr="b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04056" y="3933056"/>
            <a:ext cx="504056" cy="504056"/>
          </a:xfrm>
          <a:prstGeom prst="rect">
            <a:avLst/>
          </a:prstGeom>
        </p:spPr>
      </p:pic>
      <p:pic>
        <p:nvPicPr>
          <p:cNvPr id="14" name="13 Imagen" descr="campanit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32040" y="3789040"/>
            <a:ext cx="1503485" cy="2259335"/>
          </a:xfrm>
          <a:prstGeom prst="rect">
            <a:avLst/>
          </a:prstGeom>
        </p:spPr>
      </p:pic>
      <p:pic>
        <p:nvPicPr>
          <p:cNvPr id="16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324566" flipH="1">
            <a:off x="4796408" y="4517504"/>
            <a:ext cx="1080120" cy="2227052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</p:pic>
      <p:pic>
        <p:nvPicPr>
          <p:cNvPr id="17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7544" y="1844824"/>
            <a:ext cx="1080120" cy="222705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</p:pic>
      <p:pic>
        <p:nvPicPr>
          <p:cNvPr id="18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63888" y="0"/>
            <a:ext cx="1080120" cy="2227052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</p:pic>
      <p:pic>
        <p:nvPicPr>
          <p:cNvPr id="19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47651">
            <a:off x="949040" y="1847152"/>
            <a:ext cx="1080120" cy="2227052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</p:pic>
    </p:spTree>
  </p:cSld>
  <p:clrMapOvr>
    <a:masterClrMapping/>
  </p:clrMapOvr>
  <p:transition advTm="10000">
    <p:sndAc>
      <p:stSnd>
        <p:snd r:embed="rId2" name="Stuka-siren-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46 -0.32755 C -0.54288 -0.32083 -0.53628 -0.29699 -0.52066 -0.29028 C -0.51927 -0.28773 -0.51823 -0.28449 -0.51632 -0.28241 C -0.5151 -0.28102 -0.51302 -0.28194 -0.5118 -0.28055 C -0.51042 -0.2794 -0.51007 -0.27616 -0.50885 -0.27454 C -0.50712 -0.27222 -0.50486 -0.2706 -0.50295 -0.26875 C -0.49896 -0.26065 -0.49323 -0.25949 -0.48837 -0.25301 C -0.48542 -0.24907 -0.48246 -0.24514 -0.47951 -0.2412 C -0.47014 -0.2287 -0.46337 -0.21227 -0.45295 -0.20208 C -0.44965 -0.1831 -0.45469 -0.20208 -0.44722 -0.19213 C -0.44323 -0.1868 -0.44028 -0.18032 -0.4368 -0.17454 C -0.43524 -0.17199 -0.43264 -0.17106 -0.4309 -0.16875 C -0.425 -0.16157 -0.41892 -0.15463 -0.41337 -0.14722 C -0.41111 -0.14421 -0.40972 -0.14028 -0.40746 -0.13727 C -0.39045 -0.11458 -0.36944 -0.0963 -0.35156 -0.07454 C -0.33576 -0.05509 -0.31858 -0.03217 -0.3 -0.01782 C -0.29514 -0.00741 -0.29896 -0.01366 -0.28837 -0.00417 C -0.27899 0.00463 -0.27205 0.01644 -0.2618 0.02338 C -0.25434 0.04051 -0.23767 0.06389 -0.22361 0.0706 C -0.21927 0.07639 -0.20434 0.09144 -0.19861 0.09398 C -0.1941 0.10023 -0.1901 0.10486 -0.18385 0.10787 C -0.175 0.12361 -0.18524 0.10787 -0.17066 0.12153 C -0.1684 0.12361 -0.16701 0.12732 -0.16476 0.1294 C -0.16163 0.13241 -0.15781 0.13426 -0.15451 0.13727 C -0.14496 0.1456 -0.13923 0.15347 -0.12951 0.16065 C -0.11719 0.16968 -0.10573 0.1831 -0.09427 0.19398 C -0.08802 0.2 -0.08142 0.20278 -0.075 0.20787 C -0.07083 0.21111 -0.06771 0.21667 -0.06337 0.21945 C -0.05712 0.22361 -0.05017 0.22616 -0.04427 0.23125 C -0.03542 0.23889 -0.0276 0.2456 -0.01771 0.25093 C -0.01059 0.26042 -0.00243 0.26713 0.00729 0.2706 C 0.01719 0.2787 0.02847 0.28542 0.0382 0.29398 C 0.04722 0.30185 0.05573 0.31111 0.06615 0.31551 C 0.07917 0.32708 0.0934 0.34167 0.10868 0.34699 C 0.11302 0.35093 0.11771 0.35463 0.12205 0.3588 C 0.12708 0.36389 0.12917 0.36783 0.13524 0.3706 C 0.13715 0.37245 0.13889 0.375 0.14115 0.37639 C 0.14288 0.37755 0.14531 0.37685 0.14705 0.37824 C 0.14879 0.37963 0.14965 0.38264 0.15139 0.38426 C 0.15365 0.38611 0.15625 0.38658 0.15868 0.3882 C 0.16545 0.39259 0.16875 0.39954 0.17639 0.40185 C 0.18177 0.41273 0.19601 0.41806 0.20434 0.42546 C 0.20608 0.42708 0.20695 0.42963 0.20868 0.43125 C 0.21181 0.43403 0.2158 0.43472 0.2191 0.43727 C 0.22604 0.44283 0.23247 0.44977 0.23958 0.45486 C 0.2434 0.45764 0.2474 0.46019 0.25139 0.46273 C 0.25469 0.46482 0.25833 0.4662 0.26163 0.46852 C 0.27014 0.47454 0.27274 0.48148 0.28229 0.48426 C 0.28854 0.49653 0.28073 0.48426 0.29254 0.49213 C 0.29531 0.49398 0.29722 0.49769 0.3 0.5 C 0.30712 0.50579 0.31684 0.51343 0.325 0.51551 C 0.33455 0.52315 0.34497 0.52917 0.35434 0.53727 C 0.36337 0.54514 0.37344 0.55394 0.38368 0.5588 C 0.39462 0.56945 0.4099 0.57176 0.42205 0.58033 C 0.44149 0.59352 0.46111 0.59977 0.48073 0.61158 C 0.51649 0.63287 0.55156 0.65208 0.58958 0.66458 C 0.59983 0.66783 0.60868 0.67245 0.6191 0.67454 C 0.62986 0.68056 0.63108 0.68287 0.6441 0.68218 C 0.6632 0.68102 0.70139 0.67639 0.70139 0.67639 " pathEditMode="relative" ptsTypes="ffffffffffffffffffffffffffffffffffffffffffffffffffffffffff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82 -0.58727 C 0.24844 -0.58264 0.2467 -0.57616 0.2408 -0.57315 C 0.23299 -0.55857 0.2441 -0.57778 0.23038 -0.56366 C 0.22778 -0.56111 0.22639 -0.55718 0.22431 -0.55394 C 0.22274 -0.55116 0.22066 -0.54861 0.21858 -0.54607 C 0.21667 -0.54375 0.21441 -0.54236 0.21267 -0.54005 C 0.19462 -0.51412 0.20764 -0.52662 0.19653 -0.51667 C 0.1875 -0.49838 0.2026 -0.52755 0.18611 -0.50301 C 0.1849 -0.50093 0.18455 -0.49769 0.18316 -0.49514 C 0.17986 -0.48773 0.17552 -0.48033 0.17153 -0.47338 C 0.16875 -0.46273 0.16406 -0.45371 0.15972 -0.44398 C 0.15469 -0.41922 0.16302 -0.45579 0.15399 -0.42847 C 0.15295 -0.42547 0.1533 -0.42176 0.15226 -0.41852 C 0.15104 -0.41412 0.14792 -0.41111 0.1467 -0.40672 C 0.14288 -0.3956 0.13559 -0.36482 0.12882 -0.35579 C 0.12795 -0.35255 0.12726 -0.34908 0.12587 -0.34607 C 0.12361 -0.34074 0.11858 -0.33033 0.11858 -0.33033 C 0.11615 -0.31759 0.10573 -0.29838 0.09948 -0.28727 C 0.0974 -0.27801 0.0941 -0.275 0.08906 -0.26759 C 0.07726 -0.25 0.06458 -0.23496 0.05226 -0.21852 C 0.04948 -0.21482 0.04774 -0.21019 0.04514 -0.20672 C 0.04253 -0.20347 0.03872 -0.20232 0.03611 -0.19908 C 0.03038 -0.19121 0.02604 -0.18033 0.01875 -0.17547 C 0.01128 -0.1706 0.00556 -0.16297 -0.00069 -0.15579 C -0.00816 -0.14676 -0.01441 -0.13658 -0.02257 -0.12847 C -0.05035 -0.1007 -0.07986 -0.07523 -0.10799 -0.04792 C -0.11528 -0.03357 -0.10521 -0.05162 -0.11667 -0.03634 C -0.11806 -0.03472 -0.11823 -0.03195 -0.11962 -0.03033 C -0.12674 -0.02176 -0.13507 -0.01389 -0.14306 -0.00672 C -0.1441 -0.00486 -0.14479 -0.00255 -0.14618 -0.00093 C -0.15122 0.00486 -0.15816 0.00764 -0.16215 0.01481 C -0.17031 0.0287 -0.16285 0.01736 -0.17257 0.02847 C -0.19063 0.04884 -0.15955 0.01528 -0.18125 0.04421 C -0.19306 0.05995 -0.21215 0.07477 -0.22552 0.08727 C -0.22917 0.09028 -0.23125 0.09537 -0.2342 0.09907 C -0.24497 0.1118 -0.25573 0.12268 -0.26667 0.13426 C -0.27378 0.14143 -0.28108 0.14977 -0.28715 0.15787 C -0.28906 0.16018 -0.28976 0.16366 -0.29184 0.16574 C -0.29444 0.16898 -0.29792 0.1706 -0.30052 0.17361 C -0.30625 0.17986 -0.30816 0.18819 -0.31528 0.1912 C -0.32292 0.20116 -0.33194 0.20972 -0.3401 0.21875 C -0.35451 0.23426 -0.33507 0.2206 -0.35069 0.23032 C -0.37135 0.25856 -0.34115 0.21944 -0.36372 0.24213 C -0.3658 0.24398 -0.36632 0.24791 -0.36806 0.25 C -0.37257 0.25532 -0.38021 0.26134 -0.38594 0.26366 C -0.39167 0.27176 -0.39826 0.27847 -0.40625 0.28148 C -0.42118 0.29722 -0.40625 0.28403 -0.42101 0.2912 C -0.42292 0.29213 -0.42396 0.29398 -0.42552 0.29514 C -0.43698 0.30254 -0.45017 0.30903 -0.46215 0.31273 C -0.46528 0.31481 -0.46788 0.31713 -0.47118 0.31875 C -0.47326 0.31991 -0.47622 0.31921 -0.4783 0.3206 C -0.48073 0.32199 -0.48194 0.32546 -0.48438 0.32662 C -0.49045 0.32963 -0.49688 0.33055 -0.50347 0.33241 C -0.51233 0.33518 -0.50347 0.33379 -0.5151 0.33819 C -0.52309 0.34097 -0.53125 0.34259 -0.53872 0.34606 C -0.54948 0.35069 -0.56024 0.35416 -0.57101 0.35787 C -0.58385 0.36203 -0.56701 0.35717 -0.58003 0.36366 C -0.58264 0.36504 -0.59392 0.36713 -0.59601 0.36759 C -0.60417 0.37199 -0.61128 0.37361 -0.61962 0.37546 C -0.62917 0.38055 -0.63403 0.38356 -0.64479 0.38541 C -0.67951 0.40116 -0.71545 0.40694 -0.75208 0.41273 C -0.7842 0.41203 -0.81667 0.41203 -0.84896 0.41088 C -0.85486 0.41065 -0.86858 0.4 -0.87552 0.39699 C -0.89236 0.38935 -0.90642 0.37708 -0.92257 0.36759 C -0.92639 0.36528 -0.93038 0.36366 -0.9342 0.3618 C -0.93715 0.36041 -0.94306 0.35787 -0.94306 0.35787 " pathEditMode="relative" ptsTypes="fffffffffffffffffffffffffffffffffffffffffffffffffffffffffffffffffA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4 0.13449 C -0.08368 0.12847 -0.07205 0.11944 -0.05764 0.1169 C -0.04861 0.1125 -0.04584 0.10903 -0.03559 0.10694 C -0.02379 0.09769 -0.0125 0.09144 0.00121 0.08935 C 0.01284 0.08009 0.02465 0.07384 0.03802 0.07176 C 0.04375 0.06806 0.0493 0.06574 0.05555 0.06389 C 0.06041 0.0625 0.07031 0.05995 0.07031 0.05995 C 0.08385 0.05069 0.06771 0.06088 0.0835 0.05394 C 0.09097 0.05069 0.09809 0.04421 0.10538 0.04028 C 0.10989 0.03796 0.11892 0.03449 0.11892 0.03449 C 0.1243 0.02963 0.12934 0.02778 0.13489 0.02454 C 0.15972 0.01042 0.14184 0.01806 0.15416 0.01296 C 0.16041 0.00671 0.16719 0.00046 0.17465 -0.00278 C 0.17916 -0.00741 0.1901 -0.02153 0.19653 -0.02431 C 0.19826 -0.02569 0.2 -0.02662 0.20121 -0.02824 C 0.20243 -0.02986 0.20278 -0.03264 0.20416 -0.03426 C 0.21232 -0.04329 0.21666 -0.0419 0.22465 -0.05579 C 0.23663 -0.07662 0.246 -0.1 0.2585 -0.12037 C 0.26146 -0.13565 0.26875 -0.14815 0.27465 -0.16157 C 0.28125 -0.17685 0.28663 -0.19398 0.29375 -0.2088 C 0.29583 -0.21759 0.29687 -0.22269 0.30121 -0.23032 C 0.30399 -0.25324 0.29982 -0.23356 0.30712 -0.24792 C 0.30833 -0.25023 0.30972 -0.26296 0.31007 -0.26366 C 0.31111 -0.26667 0.31319 -0.26875 0.31441 -0.27153 C 0.32326 -0.29306 0.32569 -0.32037 0.33646 -0.34005 C 0.34114 -0.3581 0.34531 -0.37639 0.35243 -0.39306 C 0.35451 -0.40949 0.35955 -0.42315 0.36441 -0.43819 C 0.36805 -0.44977 0.36805 -0.46065 0.37448 -0.46944 C 0.37673 -0.48287 0.38159 -0.49653 0.38628 -0.5088 C 0.38698 -0.51204 0.38698 -0.51551 0.38802 -0.51852 C 0.38993 -0.52361 0.39514 -0.53218 0.39514 -0.53218 C 0.39722 -0.54282 0.39826 -0.55185 0.40416 -0.55972 C 0.40642 -0.57222 0.41111 -0.58102 0.41441 -0.59306 C 0.41753 -0.60532 0.42066 -0.61736 0.42621 -0.62824 C 0.42882 -0.63935 0.43368 -0.66273 0.43784 -0.67153 C 0.43923 -0.68194 0.44045 -0.68935 0.44392 -0.69884 C 0.4467 -0.71806 0.44635 -0.74537 0.45243 -0.76157 C 0.4585 -0.79977 0.46094 -0.83889 0.46597 -0.87731 C 0.46666 -0.89074 0.46632 -0.90347 0.46892 -0.91644 C 0.46962 -0.92014 0.4717 -0.92824 0.4717 -0.92824 C 0.47309 -0.95255 0.4776 -0.97662 0.4776 -1.00093 " pathEditMode="relative" ptsTypes="ffffffffffffffffffffffffffffffffffffffff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56 -0.12824 C 0.08455 -0.10694 0.09028 -0.09005 0.09809 -0.0713 C 0.10035 -0.06597 0.10035 -0.05903 0.10261 -0.0537 C 0.10417 -0.05 0.10678 -0.04745 0.10851 -0.04398 C 0.11719 -0.02592 0.12466 -0.00648 0.13195 0.01296 C 0.1349 0.02083 0.14011 0.02708 0.14375 0.03426 C 0.1507 0.04884 0.15608 0.06505 0.16285 0.07963 C 0.16997 0.09468 0.17379 0.09792 0.179 0.11296 C 0.18716 0.13658 0.19757 0.16158 0.20851 0.18357 C 0.21129 0.20255 0.20851 0.19051 0.22171 0.2169 C 0.229 0.23148 0.23542 0.24699 0.24219 0.26204 C 0.26615 0.31458 0.30487 0.34792 0.34219 0.38148 C 0.35243 0.39074 0.36511 0.39398 0.37605 0.40116 C 0.38542 0.40741 0.39323 0.41644 0.40261 0.42269 C 0.42865 0.43982 0.45747 0.45232 0.48629 0.4581 C 0.50938 0.46806 0.53143 0.47454 0.55556 0.47755 C 0.56094 0.47963 0.56615 0.48241 0.57171 0.48357 C 0.58299 0.48588 0.60556 0.4875 0.60556 0.4875 C 0.64966 0.50093 0.69705 0.50926 0.74219 0.51296 C 0.79532 0.52662 0.84862 0.53519 0.90261 0.53843 C 0.91841 0.54445 0.93473 0.54607 0.95105 0.54815 C 0.96459 0.55232 0.97848 0.55509 0.99219 0.5581 C 0.99948 0.55972 1.01424 0.56204 1.01424 0.56204 " pathEditMode="relative" ptsTypes="ffffffffffffffffffffffA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15671 C 0.13195 -0.14907 0.13038 -0.14027 0.12587 -0.13102 C 0.12483 -0.12916 0.12292 -0.12523 0.12292 -0.12523 C 0.12118 -0.11597 0.11893 -0.11227 0.11406 -0.10555 C 0.11094 -0.09421 0.11459 -0.10509 0.10816 -0.09398 C 0.10122 -0.08217 0.10156 -0.08171 0.0934 -0.07222 C 0.08125 -0.0581 0.08924 -0.06296 0.08021 -0.05856 C 0.07188 -0.04213 0.08316 -0.06273 0.07292 -0.04884 C 0.0717 -0.04722 0.07136 -0.04444 0.06997 -0.04282 C 0.06354 -0.03541 0.06285 -0.03564 0.0566 -0.0331 C 0.04931 -0.02314 0.0434 -0.01713 0.03455 -0.00949 C 0.01146 0.01065 0.03264 0.0007 0.01997 0.00602 C 0.01302 0.02014 0.00209 0.02824 -0.00798 0.0375 C -0.01614 0.05371 -0.00503 0.03334 -0.01545 0.04723 C -0.02048 0.05394 -0.02101 0.05764 -0.02864 0.06111 C -0.03298 0.06898 -0.04791 0.08542 -0.05503 0.08843 C -0.06736 0.09908 -0.07986 0.10903 -0.09184 0.11991 C -0.09548 0.12315 -0.09948 0.12593 -0.10364 0.12778 C -0.1066 0.12917 -0.10989 0.1294 -0.1125 0.13172 C -0.1184 0.13681 -0.1243 0.1419 -0.13003 0.14723 C -0.13541 0.15209 -0.14253 0.15371 -0.14774 0.15903 C -0.15243 0.16366 -0.15416 0.16644 -0.15955 0.16898 C -0.16979 0.17408 -0.18038 0.17871 -0.19045 0.18449 C -0.20139 0.19051 -0.21163 0.19931 -0.22274 0.20417 C -0.23333 0.21366 -0.22014 0.20278 -0.23298 0.20996 C -0.23906 0.21343 -0.24427 0.21922 -0.25069 0.22176 C -0.25677 0.22732 -0.26423 0.2301 -0.27118 0.23357 C -0.28055 0.23797 -0.28021 0.23866 -0.29045 0.24537 C -0.2934 0.24746 -0.2993 0.24815 -0.30226 0.24931 C -0.31823 0.25579 -0.30191 0.25047 -0.31545 0.25718 C -0.31736 0.25811 -0.31927 0.25811 -0.32118 0.25903 C -0.32517 0.26088 -0.32899 0.26297 -0.33298 0.26505 C -0.33889 0.26806 -0.34601 0.26898 -0.35208 0.27084 C -0.36944 0.27639 -0.38628 0.28449 -0.40364 0.29051 C -0.40937 0.29561 -0.4151 0.29468 -0.42118 0.29838 C -0.43107 0.3044 -0.44097 0.30949 -0.45069 0.31598 C -0.4592 0.32153 -0.45486 0.31922 -0.46545 0.32385 C -0.46684 0.32454 -0.46979 0.3257 -0.46979 0.3257 C -0.47726 0.33241 -0.48524 0.33681 -0.4934 0.34144 C -0.49913 0.34468 -0.50364 0.3507 -0.50955 0.35324 C -0.5158 0.35602 -0.52239 0.35602 -0.52864 0.35903 C -0.54236 0.36574 -0.55712 0.37176 -0.57135 0.37477 C -0.57812 0.38079 -0.5868 0.38148 -0.59479 0.38449 C -0.60781 0.38936 -0.61944 0.39375 -0.63316 0.3963 C -0.65364 0.40417 -0.66875 0.40301 -0.69184 0.40417 C -0.71927 0.41019 -0.74635 0.41065 -0.77413 0.41204 C -0.82048 0.41852 -0.86389 0.42176 -0.91094 0.42176 " pathEditMode="relative" ptsTypes="ffffffffffffffffffffffffffffffffffffffffffffff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C -0.00746 0.02685 -0.01475 0.05347 -0.02361 0.07986 C -0.02951 0.09814 -0.03038 0.10694 -0.03975 0.12523 C -0.04392 0.13333 -0.04392 0.14027 -0.04913 0.14814 C -0.05243 0.16504 -0.05572 0.18611 -0.06545 0.20069 C -0.06979 0.22523 -0.07586 0.25185 -0.08888 0.27361 C -0.09687 0.30578 -0.12118 0.33935 -0.14479 0.3625 C -0.14895 0.37777 -0.14513 0.36944 -0.16145 0.38518 C -0.17187 0.3956 -0.17621 0.40902 -0.18697 0.41944 C -0.19114 0.4324 -0.18628 0.42013 -0.19635 0.4331 C -0.20382 0.44259 -0.2092 0.45393 -0.21736 0.46273 C -0.22187 0.46759 -0.22795 0.47083 -0.23142 0.47615 C -0.23802 0.48588 -0.24253 0.49513 -0.25243 0.50162 C -0.275 0.53148 -0.24583 0.49537 -0.26649 0.51504 C -0.27691 0.52523 -0.27916 0.53541 -0.29218 0.5449 C -0.29513 0.54699 -0.29895 0.54884 -0.30156 0.55162 C -0.31007 0.56064 -0.31562 0.57222 -0.32465 0.58125 C -0.33715 0.59351 -0.3302 0.58356 -0.34114 0.59259 C -0.34895 0.59861 -0.35173 0.60532 -0.35989 0.61088 C -0.36718 0.62013 -0.37465 0.62361 -0.38316 0.63125 C -0.38802 0.63564 -0.39253 0.64051 -0.39722 0.6449 C -0.3993 0.64745 -0.40399 0.65208 -0.40399 0.65231 " pathEditMode="relative" rAng="0" ptsTypes="fffffffffffffffffffff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3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99 -0.18108 C -0.50399 -0.18339 -0.54236 -0.18039 -0.49011 -0.19103 C -0.4809 -0.1975 -0.47136 -0.19473 -0.46181 -0.19912 C -0.44809 -0.20536 -0.43715 -0.21647 -0.42292 -0.22086 C -0.41649 -0.22664 -0.41111 -0.22664 -0.40365 -0.22895 C -0.39149 -0.23265 -0.38004 -0.23844 -0.36771 -0.24075 C -0.36406 -0.24237 -0.36094 -0.24537 -0.35729 -0.24676 C -0.3441 -0.25208 -0.32899 -0.25647 -0.31545 -0.26064 C -0.30799 -0.26549 -0.30104 -0.26572 -0.29306 -0.26873 C -0.28212 -0.27266 -0.27327 -0.27659 -0.26181 -0.27868 C -0.25104 -0.28816 -0.26545 -0.27683 -0.24827 -0.28446 C -0.24653 -0.28515 -0.24549 -0.28746 -0.24393 -0.28862 C -0.24254 -0.28955 -0.24097 -0.28978 -0.23941 -0.29047 C -0.23316 -0.29602 -0.22587 -0.2981 -0.21858 -0.30042 C -0.2059 -0.30874 -0.21997 -0.30042 -0.20365 -0.30643 C -0.19445 -0.3099 -0.19827 -0.31013 -0.19011 -0.31429 C -0.18056 -0.31915 -0.17031 -0.32123 -0.16024 -0.32424 C -0.15 -0.3314 -0.13872 -0.33372 -0.12743 -0.33626 C -0.11476 -0.34482 -0.09358 -0.35153 -0.07969 -0.35615 C -0.07413 -0.358 -0.06875 -0.36031 -0.0632 -0.36216 C -0.06129 -0.36286 -0.05729 -0.36401 -0.05729 -0.36401 C -0.04618 -0.37141 -0.03334 -0.3735 -0.02153 -0.37789 C -0.01476 -0.38043 -0.00868 -0.38483 -0.00209 -0.38783 C 0.01423 -0.39523 0.03351 -0.39477 0.05017 -0.39593 C 0.06041 -0.40287 0.05243 -0.39847 0.06805 -0.40194 C 0.07587 -0.40356 0.07378 -0.40472 0.08298 -0.40772 C 0.09184 -0.41073 0.10486 -0.41119 0.11285 -0.41189 C 0.1309 -0.41859 0.11649 -0.4142 0.14114 -0.41767 C 0.16458 -0.42091 0.18802 -0.42715 0.21128 -0.43177 C 0.22916 -0.43918 0.2493 -0.43964 0.26805 -0.44172 C 0.28003 -0.44473 0.29184 -0.44727 0.30382 -0.44958 C 0.3184 -0.45606 0.33351 -0.46276 0.34861 -0.46739 C 0.3566 -0.47433 0.36614 -0.47826 0.37552 -0.48127 C 0.3875 -0.49352 0.3743 -0.48173 0.39201 -0.49121 C 0.39375 -0.49214 0.39479 -0.49422 0.39635 -0.49537 C 0.39878 -0.49699 0.40121 -0.49815 0.40382 -0.4993 C 0.40833 -0.50139 0.41337 -0.50185 0.41736 -0.50532 C 0.42691 -0.51364 0.43889 -0.51526 0.44861 -0.52313 C 0.46267 -0.53446 0.47882 -0.5444 0.49496 -0.54903 C 0.50434 -0.55666 0.51423 -0.56591 0.52482 -0.56892 C 0.53854 -0.58279 0.55885 -0.59042 0.57101 -0.60661 " pathEditMode="relative" ptsTypes="ffffffffffffffffffffffffffffffffffffffff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66327E-6 C 0.01319 0.00532 0.02535 0.01619 0.03871 0.01989 C 0.04062 0.02174 0.04253 0.02406 0.04479 0.02568 C 0.04722 0.02753 0.05 0.02799 0.05226 0.02984 C 0.05399 0.03123 0.05486 0.03423 0.0566 0.03562 C 0.06094 0.03932 0.06528 0.04024 0.07014 0.04163 C 0.0868 0.05273 0.07951 0.04973 0.09097 0.05366 C 0.09305 0.05574 0.09479 0.05828 0.09705 0.05967 C 0.09983 0.06152 0.1059 0.0636 0.1059 0.0636 C 0.11562 0.07332 0.12795 0.08164 0.14028 0.08534 C 0.15764 0.10292 0.13542 0.0821 0.15226 0.09344 C 0.16858 0.10454 0.15 0.09598 0.16267 0.1013 C 0.16944 0.11032 0.17917 0.11286 0.18802 0.11726 C 0.19618 0.12142 0.20382 0.12743 0.21198 0.13113 C 0.22708 0.14663 0.20781 0.12813 0.22535 0.14108 C 0.23108 0.14547 0.23542 0.1501 0.24184 0.1531 C 0.24757 0.15889 0.25121 0.1605 0.25816 0.16305 C 0.26823 0.17184 0.28073 0.17901 0.29253 0.18294 C 0.29896 0.18849 0.30608 0.19173 0.31337 0.19473 C 0.32535 0.20768 0.34184 0.2167 0.3566 0.22271 C 0.37621 0.23081 0.35469 0.22248 0.36858 0.23058 C 0.38003 0.23728 0.39253 0.24353 0.40451 0.24839 C 0.41128 0.25486 0.4191 0.25532 0.42691 0.25833 C 0.43177 0.26018 0.43507 0.26226 0.44028 0.26226 " pathEditMode="relative" ptsTypes="fffffffffffffffffffffff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92229E-6 C -0.00104 0.00093 -0.00087 0.00324 -0.00208 0.0044 C -0.00486 0.0074 -0.01163 0.01087 -0.01163 0.01134 C -0.01684 0.01804 -0.0243 0.01619 -0.03003 0.02105 C -0.03281 0.02267 -0.03507 0.02521 -0.0375 0.02729 C -0.04132 0.03123 -0.05069 0.03123 -0.05573 0.03446 C -0.06267 0.03839 -0.06649 0.04233 -0.0743 0.04418 C -0.07917 0.05135 -0.08698 0.05111 -0.09392 0.0525 C -0.10278 0.05713 -0.11198 0.06013 -0.12083 0.0643 C -0.12205 0.06499 -0.12309 0.06684 -0.12448 0.06777 C -0.12552 0.06846 -0.13246 0.07054 -0.13281 0.07077 C -0.1408 0.07378 -0.14844 0.07817 -0.15625 0.08072 C -0.16024 0.08927 -0.16354 0.08673 -0.16979 0.09089 C -0.1783 0.0969 -0.16805 0.09251 -0.1783 0.09598 C -0.18455 0.1013 -0.19323 0.10269 -0.20035 0.10592 C -0.20608 0.11425 -0.19809 0.10384 -0.21163 0.11078 C -0.21406 0.11217 -0.21805 0.11795 -0.21805 0.11864 " pathEditMode="relative" rAng="0" ptsTypes="ffffffffffffffffA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-0.81823 C 0.03455 -0.78654 0.02517 -0.81638 0.02396 -0.72757 C 0.02326 -0.68016 0.03073 -0.58118 0.01649 -0.52151 C 0.0125 -0.47665 0.0033 -0.43271 -0.00139 -0.38807 C -0.00243 -0.35616 -0.00018 -0.30135 -0.00747 -0.26296 C -0.0092 -0.24492 -0.01129 -0.23012 -0.01632 -0.21277 C -0.02136 -0.19519 -0.02344 -0.17739 -0.03125 -0.16074 C -0.03316 -0.14917 -0.0382 -0.139 -0.04323 -0.12836 C -0.04861 -0.10269 -0.06771 -0.07609 -0.08195 -0.05528 C -0.08837 -0.04603 -0.09618 -0.03793 -0.10139 -0.02753 C -0.10382 -0.02267 -0.10591 -0.01735 -0.10886 -0.01296 C -0.11354 -0.00579 -0.12032 -0.00047 -0.12535 0.00647 C -0.1441 0.03284 -0.16441 0.05573 -0.18507 0.07978 C -0.1974 0.09412 -0.20973 0.10638 -0.2224 0.12025 C -0.23021 0.12881 -0.2408 0.13506 -0.24775 0.14454 C -0.25799 0.15888 -0.25591 0.15749 -0.26268 0.16905 C -0.26459 0.17229 -0.26858 0.17876 -0.26858 0.17876 " pathEditMode="relative" rAng="0" ptsTypes="ffffffffffffffffA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4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55 0.56915 C 0.3283 0.54602 0.33039 0.47502 0.33907 0.44195 C 0.3415 0.41489 0.34184 0.38205 0.34948 0.35638 C 0.35191 0.31846 0.35886 0.28168 0.3658 0.24514 C 0.37118 0.21624 0.37257 0.18501 0.37639 0.15564 C 0.37691 0.1457 0.37674 0.13575 0.37778 0.12581 C 0.37865 0.11772 0.38229 0.10199 0.38229 0.10199 C 0.38473 0.05851 0.39184 0.01596 0.39566 -0.02729 C 0.40018 -0.0784 0.39618 -0.05412 0.40018 -0.07701 C 0.40174 -0.11771 0.39948 -0.15842 0.40469 -0.1982 C 0.40799 -0.22317 0.41094 -0.24861 0.41372 -0.27382 C 0.41789 -0.31198 0.41407 -0.29463 0.41806 -0.31152 C 0.4191 -0.33187 0.42118 -0.34597 0.42414 -0.36517 C 0.42466 -0.37511 0.42448 -0.38506 0.42552 -0.395 C 0.42587 -0.39847 0.42813 -0.40148 0.42865 -0.40495 C 0.42969 -0.41374 0.42934 -0.42229 0.43004 -0.43085 C 0.43143 -0.4475 0.43577 -0.47757 0.44202 -0.4926 C 0.44375 -0.49676 0.44618 -0.50023 0.44792 -0.50439 C 0.44844 -0.50578 0.44896 -0.50694 0.44948 -0.50832 " pathEditMode="relative" ptsTypes="ffffffffffffffffffA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5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799  -0.115 0.02797  -0.115 0.04396  C -0.115 0.05861  -0.067 0.06927  -0.003 0.06927  C 0.061 0.06927  0.115 0.05861  0.115 0.04396  C 0.115 0.02797  0.059 0.02398  -0.005 0.03463  C -0.068 0.04662  -0.115 0.0666  -0.115 0.08126  C -0.115 0.09591  -0.066 0.1079  -0.003 0.1079  C 0.061 0.1079  0.115 0.09591  0.115 0.08126  C 0.115 0.0666  0.059 0.06261  -0.004 0.07327  C -0.068 0.08392  -0.115 0.1039  -0.115 0.11856  C -0.115 0.13454  -0.066 0.14653  -0.002 0.14653  C 0.061 0.14653  0.115 0.13454  0.115 0.11856  C 0.115 0.10524  0.059 0.10124  -0.004 0.11056  C -0.067 0.12122  -0.115 0.14253  -0.115 0.15719  C -0.115 0.17184  -0.065 0.18383  -0.002 0.18383  C 0.063 0.18383  0.115 0.17184  0.115 0.15719  C 0.115 0.14253  0.06 0.13854  -0.003 0.1492  C -0.066 0.15985  -0.115 0.17983  -0.115 0.19449  C -0.115 0.21047  -0.065 0.22113  -0.001 0.22113  C 0.063 0.22113  0.115 0.20914  0.115 0.19449  C 0.115 0.17983  0.06 0.17584  -0.003 0.18649  C -0.066 0.19715  -0.115 0.21846  -0.115 0.23179  C -0.115 0.24644  -0.064 0.25843  -0.001 0.25843  C 0.063 0.25843  0.115 0.24644  0.115 0.23179  C 0.115 0.21846  0.061 0.21447  -0.003 0.22379  C -0.066 0.23445  -0.115 0.25576  -0.115 0.27042  C -0.115 0.28374  -0.064 0.29706  0 0.29706  C 0.064 0.29706  0.115 0.28507  0.115 0.27042  C 0.115 0.25576  0.061 0.25177  -0.002 0.26242  C -0.065 0.27308  -0.116 0.29306  -0.115 0.30772  C -0.114 0.32237  -0.064 0.33302  0 0.33302  C 0.064 0.33302  0.115 0.32104  0.115 0.30638  C 0.115 0.29306  0.063 0.28907  0 0.30105  E" pathEditMode="relative" ptsTypes="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41 -0.32585 C -0.15278 -0.32354 -0.15035 -0.31799 -0.14045 -0.31406 C -0.13195 -0.30643 -0.12778 -0.30088 -0.11806 -0.2981 C -0.11233 -0.2944 -0.10782 -0.28885 -0.10174 -0.28607 C -0.09132 -0.27266 -0.10365 -0.28677 -0.09115 -0.27821 C -0.07483 -0.26711 -0.09341 -0.27567 -0.08091 -0.27035 C -0.07379 -0.26295 -0.06979 -0.25902 -0.06129 -0.25624 C -0.05886 -0.2537 -0.0566 -0.25046 -0.05382 -0.24838 C -0.05157 -0.24653 -0.04861 -0.24653 -0.04636 -0.24445 C -0.0441 -0.24236 -0.04271 -0.23843 -0.04045 -0.23635 C -0.03507 -0.23126 -0.03125 -0.23057 -0.02552 -0.22849 C -0.01667 -0.22086 -0.00816 -0.21669 0.00139 -0.21068 C 0.01423 -0.20282 0.02621 -0.19542 0.0401 -0.19079 C 0.06962 -0.16697 0.02378 -0.20282 0.05659 -0.18085 C 0.07014 -0.17183 0.0776 -0.16373 0.09236 -0.15888 C 0.10364 -0.14916 0.11354 -0.14199 0.12673 -0.13899 C 0.14062 -0.12465 0.12326 -0.14061 0.14166 -0.13112 C 0.17014 -0.11656 0.13993 -0.12673 0.15798 -0.12118 C 0.17205 -0.10985 0.1875 -0.10129 0.20278 -0.09343 C 0.20677 -0.09135 0.21076 -0.08927 0.21475 -0.08742 C 0.21632 -0.08672 0.21927 -0.08533 0.21927 -0.08533 C 0.22934 -0.07516 0.24097 -0.07215 0.25208 -0.06545 C 0.26389 -0.05828 0.27361 -0.05018 0.28646 -0.04764 C 0.29409 -0.03723 0.30677 -0.02752 0.31771 -0.02382 C 0.32639 -0.01595 0.33455 -0.0104 0.34462 -0.00809 C 0.35069 -0.00254 0.35781 -0.00092 0.36406 0.00417 C 0.37743 0.0148 0.39028 0.03192 0.40573 0.03562 C 0.43281 0.05967 0.46198 0.0784 0.48941 0.10153 C 0.50677 0.1161 0.48923 0.09852 0.50885 0.11356 C 0.51788 0.12049 0.52534 0.1309 0.53559 0.13529 C 0.54583 0.14431 0.53298 0.13344 0.54757 0.14339 C 0.55642 0.1494 0.55798 0.15449 0.56857 0.15912 C 0.57743 0.16698 0.59114 0.18039 0.60139 0.18294 C 0.60972 0.18779 0.61649 0.19242 0.62517 0.19496 C 0.63646 0.20583 0.62569 0.19658 0.6401 0.20491 C 0.65208 0.21161 0.66041 0.21832 0.67291 0.22271 C 0.68906 0.23497 0.70642 0.24353 0.72378 0.25255 C 0.72934 0.25555 0.73472 0.25902 0.7401 0.26226 C 0.74479 0.2655 0.74896 0.26966 0.75364 0.27244 C 0.77899 0.28654 0.80243 0.29533 0.82812 0.3062 C 0.85121 0.31591 0.87239 0.3321 0.89392 0.34598 C 0.90955 0.35592 0.92725 0.36101 0.94305 0.37003 C 0.96128 0.38044 0.9776 0.39593 0.99531 0.40773 C 1.01076 0.41767 1.02778 0.42484 1.04305 0.43525 C 1.05659 0.44496 1.06857 0.45907 1.08194 0.46925 C 1.08472 0.47133 1.08802 0.47133 1.0908 0.47341 C 1.09757 0.47873 1.10382 0.48497 1.11024 0.49122 C 1.11562 0.49584 1.12291 0.49584 1.12812 0.50093 C 1.13229 0.50509 1.1408 0.51504 1.14618 0.51504 " pathEditMode="relative" ptsTypes="ffffffffffffffffffffffffffffffffffffffffffffffffA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16 -0.02706 C 0.1085 -0.02683 0.12343 -0.02012 0.12604 -0.01711 C 0.13871 -0.00324 0.11753 -0.01873 0.13507 -0.00717 C 0.13906 -0.00023 0.14236 0.00648 0.14704 0.01272 C 0.15017 0.0266 0.14566 0.01041 0.15295 0.02452 C 0.15382 0.02637 0.15364 0.02891 0.15451 0.03053 C 0.15937 0.03978 0.16632 0.04834 0.17239 0.05643 C 0.17552 0.06823 0.1717 0.05666 0.17829 0.06846 C 0.18385 0.0784 0.19027 0.09413 0.1993 0.09829 C 0.20173 0.1087 0.19895 0.10014 0.2052 0.11009 C 0.21111 0.11957 0.2052 0.11263 0.21111 0.12396 C 0.21545 0.13206 0.221 0.13922 0.22465 0.14778 C 0.23229 0.16582 0.2427 0.18062 0.25156 0.1975 C 0.26111 0.21577 0.26961 0.23543 0.28125 0.25139 C 0.28368 0.26018 0.28888 0.26434 0.29323 0.27105 C 0.29722 0.27752 0.30104 0.28469 0.3052 0.29094 C 0.31041 0.2988 0.31857 0.3062 0.32309 0.31499 C 0.32795 0.3247 0.32482 0.31915 0.3335 0.33071 L 0.3335 0.33071 C 0.34357 0.34829 0.33784 0.34459 0.34704 0.34875 C 0.35104 0.35685 0.35729 0.36309 0.36336 0.36864 C 0.37135 0.38414 0.36041 0.36494 0.37239 0.37859 C 0.38593 0.39385 0.36788 0.38044 0.38281 0.39038 C 0.38784 0.39709 0.39184 0.40333 0.39774 0.40842 C 0.40052 0.41374 0.40399 0.41744 0.40677 0.4223 C 0.4125 0.43224 0.41267 0.43571 0.42013 0.44218 C 0.42378 0.45629 0.41875 0.44057 0.42604 0.45213 C 0.42743 0.45444 0.42829 0.45722 0.42916 0.45999 C 0.42986 0.46184 0.42951 0.46439 0.43055 0.46601 C 0.43298 0.47017 0.43715 0.47202 0.43958 0.47595 C 0.44079 0.4778 0.44166 0.47988 0.44253 0.48196 C 0.44323 0.48381 0.44305 0.48636 0.44409 0.48798 C 0.44618 0.49168 0.45156 0.49792 0.45156 0.49792 C 0.45208 0.50046 0.45295 0.50578 0.45295 0.50578 " pathEditMode="relative" ptsTypes="fffffffffffffffffFfffffffffffffff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Usuario\Documents\JB\Escuela\4° Año\enojad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067944" y="2060848"/>
            <a:ext cx="1080120" cy="2227052"/>
          </a:xfrm>
          <a:prstGeom prst="rect">
            <a:avLst/>
          </a:prstGeom>
          <a:noFill/>
        </p:spPr>
      </p:pic>
      <p:pic>
        <p:nvPicPr>
          <p:cNvPr id="3" name="2 Imagen" descr="corona-final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1628800"/>
            <a:ext cx="775170" cy="504056"/>
          </a:xfrm>
          <a:prstGeom prst="rect">
            <a:avLst/>
          </a:prstGeom>
        </p:spPr>
      </p:pic>
      <p:pic>
        <p:nvPicPr>
          <p:cNvPr id="7" name="6 Imagen" descr="womens-army-general-costum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1793390"/>
            <a:ext cx="1800200" cy="2571714"/>
          </a:xfrm>
          <a:prstGeom prst="rect">
            <a:avLst/>
          </a:prstGeom>
        </p:spPr>
      </p:pic>
      <p:pic>
        <p:nvPicPr>
          <p:cNvPr id="8" name="7 Imagen" descr="costume-army-bbb6-bw856green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4670" y="1412383"/>
            <a:ext cx="1949338" cy="2925337"/>
          </a:xfrm>
          <a:prstGeom prst="rect">
            <a:avLst/>
          </a:prstGeom>
        </p:spPr>
      </p:pic>
      <p:pic>
        <p:nvPicPr>
          <p:cNvPr id="9" name="8 Imagen" descr="22293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-171400"/>
            <a:ext cx="2483768" cy="2123728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339752" y="3501008"/>
            <a:ext cx="5832648" cy="17374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es-AR" sz="4000" dirty="0" smtClean="0">
                <a:latin typeface="Berlin Sans FB Demi" pitchFamily="34" charset="0"/>
              </a:rPr>
              <a:t>21  </a:t>
            </a:r>
            <a:r>
              <a:rPr lang="es-AR" sz="4000" dirty="0" err="1" smtClean="0">
                <a:latin typeface="Berlin Sans FB Demi" pitchFamily="34" charset="0"/>
              </a:rPr>
              <a:t>Century</a:t>
            </a:r>
            <a:r>
              <a:rPr lang="es-AR" sz="4000" dirty="0" smtClean="0">
                <a:latin typeface="Berlin Sans FB Demi" pitchFamily="34" charset="0"/>
              </a:rPr>
              <a:t>  </a:t>
            </a:r>
            <a:r>
              <a:rPr lang="es-AR" sz="4000" dirty="0" err="1" smtClean="0">
                <a:latin typeface="Berlin Sans FB Demi" pitchFamily="34" charset="0"/>
              </a:rPr>
              <a:t>Chess</a:t>
            </a:r>
            <a:endParaRPr lang="es-AR" sz="4000" dirty="0">
              <a:latin typeface="Berlin Sans FB Dem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047656" y="623731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Gracias por Vernos</a:t>
            </a:r>
            <a:endParaRPr lang="es-AR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691680" y="1412776"/>
            <a:ext cx="5544616" cy="16004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s-AR" sz="4000" dirty="0" smtClean="0">
                <a:latin typeface="Berlin Sans FB Demi" pitchFamily="34" charset="0"/>
              </a:rPr>
              <a:t>Experiencias electrizantes</a:t>
            </a:r>
          </a:p>
          <a:p>
            <a:endParaRPr lang="es-AR" dirty="0"/>
          </a:p>
        </p:txBody>
      </p:sp>
    </p:spTree>
  </p:cSld>
  <p:clrMapOvr>
    <a:masterClrMapping/>
  </p:clrMapOvr>
  <p:transition advTm="10000"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éch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762" y="-459432"/>
            <a:ext cx="9182762" cy="8136904"/>
          </a:xfrm>
          <a:prstGeom prst="rect">
            <a:avLst/>
          </a:prstGeom>
        </p:spPr>
      </p:pic>
    </p:spTree>
  </p:cSld>
  <p:clrMapOvr>
    <a:masterClrMapping/>
  </p:clrMapOvr>
  <p:transition advTm="1000"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a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03448"/>
            <a:ext cx="9144000" cy="8064896"/>
          </a:xfrm>
          <a:prstGeom prst="rect">
            <a:avLst/>
          </a:prstGeom>
        </p:spPr>
      </p:pic>
    </p:spTree>
  </p:cSld>
  <p:clrMapOvr>
    <a:masterClrMapping/>
  </p:clrMapOvr>
  <p:transition advTm="1000"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cha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75456"/>
            <a:ext cx="9144000" cy="8208912"/>
          </a:xfrm>
          <a:prstGeom prst="rect">
            <a:avLst/>
          </a:prstGeom>
        </p:spPr>
      </p:pic>
    </p:spTree>
  </p:cSld>
  <p:clrMapOvr>
    <a:masterClrMapping/>
  </p:clrMapOvr>
  <p:transition advTm="1000"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ls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891480"/>
            <a:ext cx="9144000" cy="8280920"/>
          </a:xfrm>
          <a:prstGeom prst="rect">
            <a:avLst/>
          </a:prstGeom>
        </p:spPr>
      </p:pic>
    </p:spTree>
  </p:cSld>
  <p:clrMapOvr>
    <a:masterClrMapping/>
  </p:clrMapOvr>
  <p:transition advTm="1000"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47464"/>
            <a:ext cx="9144000" cy="7605464"/>
          </a:xfrm>
          <a:prstGeom prst="rect">
            <a:avLst/>
          </a:prstGeom>
        </p:spPr>
      </p:pic>
    </p:spTree>
  </p:cSld>
  <p:clrMapOvr>
    <a:masterClrMapping/>
  </p:clrMapOvr>
  <p:transition advTm="1000"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0" descr="Resultado de imagen para bishop chess´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2540" y="3068960"/>
            <a:ext cx="877812" cy="1152128"/>
          </a:xfrm>
          <a:prstGeom prst="rect">
            <a:avLst/>
          </a:prstGeom>
          <a:noFill/>
        </p:spPr>
      </p:pic>
      <p:pic>
        <p:nvPicPr>
          <p:cNvPr id="1062" name="Picture 38" descr="Resultado de imagen para pawn chess 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522024">
            <a:off x="7747548" y="3046797"/>
            <a:ext cx="649619" cy="1417351"/>
          </a:xfrm>
          <a:prstGeom prst="rect">
            <a:avLst/>
          </a:prstGeom>
          <a:noFill/>
        </p:spPr>
      </p:pic>
      <p:pic>
        <p:nvPicPr>
          <p:cNvPr id="28" name="Picture 30" descr="Resultado de imagen para bishop chess´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2540" y="1988840"/>
            <a:ext cx="877812" cy="1152128"/>
          </a:xfrm>
          <a:prstGeom prst="rect">
            <a:avLst/>
          </a:prstGeom>
          <a:noFill/>
        </p:spPr>
      </p:pic>
      <p:sp>
        <p:nvSpPr>
          <p:cNvPr id="1026" name="AutoShape 2" descr="Resultado de imagen para chess king b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28" name="AutoShape 4" descr="Resultado de imagen para chess king b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0" name="AutoShape 6" descr="Resultado de imagen para chess king b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2" name="Picture 8" descr="Resultado de imagen para chess king blu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96552" y="1340768"/>
            <a:ext cx="2218123" cy="2678386"/>
          </a:xfrm>
          <a:prstGeom prst="rect">
            <a:avLst/>
          </a:prstGeom>
          <a:noFill/>
        </p:spPr>
      </p:pic>
      <p:pic>
        <p:nvPicPr>
          <p:cNvPr id="1034" name="Picture 10" descr="Resultado de imagen para chess knight blu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1283635" y="2384884"/>
            <a:ext cx="1704189" cy="2556284"/>
          </a:xfrm>
          <a:prstGeom prst="rect">
            <a:avLst/>
          </a:prstGeom>
          <a:noFill/>
        </p:spPr>
      </p:pic>
      <p:pic>
        <p:nvPicPr>
          <p:cNvPr id="10" name="Picture 8" descr="Resultado de imagen para chess king blu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2060848"/>
            <a:ext cx="1507088" cy="2030314"/>
          </a:xfrm>
          <a:prstGeom prst="rect">
            <a:avLst/>
          </a:prstGeom>
          <a:noFill/>
        </p:spPr>
      </p:pic>
      <p:sp>
        <p:nvSpPr>
          <p:cNvPr id="1040" name="AutoShape 16" descr="Resultado de imagen para tower chess b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2" name="AutoShape 18" descr="Resultado de imagen para tower chess b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4" name="AutoShape 20" descr="Resultado de imagen para tower chess b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6" name="AutoShape 22" descr="Resultado de imagen para tower chess b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8" name="AutoShape 24" descr="Resultado de imagen para tower chess b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50" name="AutoShape 26" descr="Resultado de imagen para tower chess b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52" name="AutoShape 28" descr="Resultado de imagen para tower chess b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3" name="22 Imagen" descr="towe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2120" y="1988840"/>
            <a:ext cx="685585" cy="1071562"/>
          </a:xfrm>
          <a:prstGeom prst="rect">
            <a:avLst/>
          </a:prstGeom>
        </p:spPr>
      </p:pic>
      <p:pic>
        <p:nvPicPr>
          <p:cNvPr id="27" name="Picture 14" descr="Resultado de imagen para pawn chess blu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6380843" y="1853467"/>
            <a:ext cx="486770" cy="792088"/>
          </a:xfrm>
          <a:prstGeom prst="rect">
            <a:avLst/>
          </a:prstGeom>
          <a:noFill/>
        </p:spPr>
      </p:pic>
      <p:sp>
        <p:nvSpPr>
          <p:cNvPr id="1056" name="AutoShape 32" descr="Resultado de imagen para knight chess b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1" name="30 Imagen" descr="knigh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400000">
            <a:off x="7758921" y="1682239"/>
            <a:ext cx="639514" cy="1108701"/>
          </a:xfrm>
          <a:prstGeom prst="rect">
            <a:avLst/>
          </a:prstGeom>
        </p:spPr>
      </p:pic>
      <p:pic>
        <p:nvPicPr>
          <p:cNvPr id="32" name="31 Imagen" descr="knigh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6200000" flipV="1">
            <a:off x="7758921" y="2258302"/>
            <a:ext cx="639514" cy="1108701"/>
          </a:xfrm>
          <a:prstGeom prst="rect">
            <a:avLst/>
          </a:prstGeom>
        </p:spPr>
      </p:pic>
      <p:sp>
        <p:nvSpPr>
          <p:cNvPr id="1058" name="AutoShape 34" descr="Resultado de imagen para pawn chess b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7" name="36 Imagen" descr="towe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2120" y="3149526"/>
            <a:ext cx="685585" cy="1071562"/>
          </a:xfrm>
          <a:prstGeom prst="rect">
            <a:avLst/>
          </a:prstGeom>
        </p:spPr>
      </p:pic>
      <p:pic>
        <p:nvPicPr>
          <p:cNvPr id="38" name="Picture 14" descr="Resultado de imagen para pawn chess blu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6452851" y="2700277"/>
            <a:ext cx="486770" cy="792088"/>
          </a:xfrm>
          <a:prstGeom prst="rect">
            <a:avLst/>
          </a:prstGeom>
          <a:noFill/>
        </p:spPr>
      </p:pic>
      <p:pic>
        <p:nvPicPr>
          <p:cNvPr id="39" name="Picture 14" descr="Resultado de imagen para pawn chess blu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6452851" y="3564373"/>
            <a:ext cx="486770" cy="792088"/>
          </a:xfrm>
          <a:prstGeom prst="rect">
            <a:avLst/>
          </a:prstGeom>
          <a:noFill/>
        </p:spPr>
      </p:pic>
      <p:pic>
        <p:nvPicPr>
          <p:cNvPr id="40" name="Picture 8" descr="Resultado de imagen para chess king blu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33064" y="2060848"/>
            <a:ext cx="1507088" cy="2030314"/>
          </a:xfrm>
          <a:prstGeom prst="rect">
            <a:avLst/>
          </a:prstGeom>
          <a:noFill/>
        </p:spPr>
      </p:pic>
      <p:sp>
        <p:nvSpPr>
          <p:cNvPr id="1064" name="AutoShape 40" descr="Resultado de imagen para queen chess b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2" name="41 Imagen" descr="quee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31840" y="1916832"/>
            <a:ext cx="720080" cy="2151682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Tw Cen MT Condensed Extra Bold" pitchFamily="34" charset="0"/>
              </a:rPr>
              <a:t>Como ganar dinero en mi cuenta de </a:t>
            </a:r>
            <a:r>
              <a:rPr lang="es-AR" b="1" dirty="0" err="1" smtClean="0">
                <a:latin typeface="Tw Cen MT Condensed Extra Bold" pitchFamily="34" charset="0"/>
              </a:rPr>
              <a:t>Twitter</a:t>
            </a:r>
            <a:endParaRPr lang="es-AR" b="1" dirty="0" smtClean="0">
              <a:latin typeface="Tw Cen MT Condensed Extra Bold" pitchFamily="34" charset="0"/>
            </a:endParaRPr>
          </a:p>
          <a:p>
            <a:r>
              <a:rPr lang="es-AR" dirty="0" err="1" smtClean="0">
                <a:latin typeface="Tw Cen MT Condensed Extra Bold" pitchFamily="34" charset="0"/>
              </a:rPr>
              <a:t>Twitter</a:t>
            </a:r>
            <a:r>
              <a:rPr lang="es-AR" dirty="0" smtClean="0">
                <a:latin typeface="Tw Cen MT Condensed Extra Bold" pitchFamily="34" charset="0"/>
              </a:rPr>
              <a:t> Es un medio por el cual podemos interactuar con personas interesadas con el contenido</a:t>
            </a:r>
          </a:p>
          <a:p>
            <a:r>
              <a:rPr lang="es-AR" dirty="0" smtClean="0">
                <a:latin typeface="Tw Cen MT Condensed Extra Bold" pitchFamily="34" charset="0"/>
              </a:rPr>
              <a:t>que compartimos, existen medios con los cuales es posible generar ingresos, </a:t>
            </a:r>
            <a:r>
              <a:rPr lang="es-AR" u="sng" dirty="0" smtClean="0">
                <a:latin typeface="Tw Cen MT Condensed Extra Bold" pitchFamily="34" charset="0"/>
              </a:rPr>
              <a:t>aunque</a:t>
            </a:r>
            <a:r>
              <a:rPr lang="es-AR" dirty="0" smtClean="0">
                <a:latin typeface="Tw Cen MT Condensed Extra Bold" pitchFamily="34" charset="0"/>
              </a:rPr>
              <a:t> no da resultado crear una cuenta solo con el afán de ganar dinero.</a:t>
            </a:r>
          </a:p>
          <a:p>
            <a:r>
              <a:rPr lang="es-AR" b="1" u="sng" dirty="0" smtClean="0">
                <a:latin typeface="Tw Cen MT Condensed Extra Bold" pitchFamily="34" charset="0"/>
              </a:rPr>
              <a:t>Requisitos</a:t>
            </a:r>
          </a:p>
          <a:p>
            <a:r>
              <a:rPr lang="es-AR" dirty="0" smtClean="0">
                <a:latin typeface="Tw Cen MT Condensed Extra Bold" pitchFamily="34" charset="0"/>
              </a:rPr>
              <a:t>Cualquiera cuenta con más de 2000 o 3000 seguidores REALES puede comenzar a ganar</a:t>
            </a:r>
          </a:p>
          <a:p>
            <a:r>
              <a:rPr lang="es-AR" dirty="0" smtClean="0">
                <a:latin typeface="Tw Cen MT Condensed Extra Bold" pitchFamily="34" charset="0"/>
              </a:rPr>
              <a:t>dinero.</a:t>
            </a:r>
          </a:p>
          <a:p>
            <a:r>
              <a:rPr lang="es-AR" dirty="0" smtClean="0">
                <a:latin typeface="Tw Cen MT Condensed Extra Bold" pitchFamily="34" charset="0"/>
              </a:rPr>
              <a:t>Lógicamente no sirve de nada comprar seguidores, al contrario nos puede perjudicar.</a:t>
            </a:r>
          </a:p>
          <a:p>
            <a:endParaRPr lang="es-AR" dirty="0" smtClean="0">
              <a:latin typeface="Tw Cen MT Condensed Extra Bold" pitchFamily="34" charset="0"/>
            </a:endParaRPr>
          </a:p>
          <a:p>
            <a:r>
              <a:rPr lang="es-AR" dirty="0" smtClean="0">
                <a:latin typeface="Tw Cen MT Condensed Extra Bold" pitchFamily="34" charset="0"/>
              </a:rPr>
              <a:t>Los sistemas de publicidad válidos son los siguientes:</a:t>
            </a:r>
          </a:p>
          <a:p>
            <a:r>
              <a:rPr lang="es-AR" dirty="0" smtClean="0">
                <a:solidFill>
                  <a:srgbClr val="0070C0"/>
                </a:solidFill>
                <a:latin typeface="Tw Cen MT Condensed Extra Bold" pitchFamily="34" charset="0"/>
              </a:rPr>
              <a:t>.Usar programas de afiliados en </a:t>
            </a:r>
            <a:r>
              <a:rPr lang="es-AR" dirty="0" err="1" smtClean="0">
                <a:solidFill>
                  <a:srgbClr val="0070C0"/>
                </a:solidFill>
                <a:latin typeface="Tw Cen MT Condensed Extra Bold" pitchFamily="34" charset="0"/>
              </a:rPr>
              <a:t>Twitter</a:t>
            </a:r>
            <a:r>
              <a:rPr lang="es-AR" dirty="0" smtClean="0">
                <a:solidFill>
                  <a:srgbClr val="0070C0"/>
                </a:solidFill>
                <a:latin typeface="Tw Cen MT Condensed Extra Bold" pitchFamily="34" charset="0"/>
              </a:rPr>
              <a:t>:</a:t>
            </a:r>
          </a:p>
          <a:p>
            <a:r>
              <a:rPr lang="es-AR" dirty="0" smtClean="0">
                <a:latin typeface="Tw Cen MT Condensed Extra Bold" pitchFamily="34" charset="0"/>
              </a:rPr>
              <a:t>Hay miles de empresas con espacio en internet que ofrecen programas de afiliados.</a:t>
            </a:r>
          </a:p>
          <a:p>
            <a:r>
              <a:rPr lang="es-AR" dirty="0" smtClean="0">
                <a:latin typeface="Tw Cen MT Condensed Extra Bold" pitchFamily="34" charset="0"/>
              </a:rPr>
              <a:t>Un afiliado es alguien que promociona un producto o servicio y a cambio gana una comisión,</a:t>
            </a:r>
          </a:p>
          <a:p>
            <a:r>
              <a:rPr lang="es-AR" dirty="0" smtClean="0">
                <a:latin typeface="Tw Cen MT Condensed Extra Bold" pitchFamily="34" charset="0"/>
              </a:rPr>
              <a:t>que puede estar entre el 5% hasta el 20% del precio de venta final.</a:t>
            </a:r>
          </a:p>
          <a:p>
            <a:endParaRPr lang="es-AR" dirty="0" smtClean="0">
              <a:latin typeface="Tw Cen MT Condensed Extra Bold" pitchFamily="34" charset="0"/>
            </a:endParaRPr>
          </a:p>
          <a:p>
            <a:endParaRPr lang="es-AR" dirty="0" smtClean="0">
              <a:latin typeface="Tw Cen MT Condensed Extra Bold" pitchFamily="34" charset="0"/>
            </a:endParaRPr>
          </a:p>
          <a:p>
            <a:r>
              <a:rPr lang="es-AR" dirty="0" smtClean="0">
                <a:latin typeface="Tw Cen MT Condensed Extra Bold" pitchFamily="34" charset="0"/>
              </a:rPr>
              <a:t>Ejemplo: La publicidad de una empresa dedicada a la venta de ropa. Se suele publicar la</a:t>
            </a:r>
          </a:p>
          <a:p>
            <a:r>
              <a:rPr lang="es-AR" dirty="0" smtClean="0">
                <a:latin typeface="Tw Cen MT Condensed Extra Bold" pitchFamily="34" charset="0"/>
              </a:rPr>
              <a:t>imagen promocionándola en los horarios de mayor afluencia en </a:t>
            </a:r>
            <a:r>
              <a:rPr lang="es-AR" dirty="0" err="1" smtClean="0">
                <a:latin typeface="Tw Cen MT Condensed Extra Bold" pitchFamily="34" charset="0"/>
              </a:rPr>
              <a:t>Twitter</a:t>
            </a:r>
            <a:r>
              <a:rPr lang="es-AR" dirty="0" smtClean="0">
                <a:latin typeface="Tw Cen MT Condensed Extra Bold" pitchFamily="34" charset="0"/>
              </a:rPr>
              <a:t>.</a:t>
            </a:r>
          </a:p>
          <a:p>
            <a:r>
              <a:rPr lang="es-AR" dirty="0" smtClean="0">
                <a:latin typeface="Tw Cen MT Condensed Extra Bold" pitchFamily="34" charset="0"/>
              </a:rPr>
              <a:t>En todos los casos es necesario registrarse, e indicar una cuenta en </a:t>
            </a:r>
            <a:r>
              <a:rPr lang="es-AR" dirty="0" err="1" smtClean="0">
                <a:latin typeface="Tw Cen MT Condensed Extra Bold" pitchFamily="34" charset="0"/>
              </a:rPr>
              <a:t>PayPal</a:t>
            </a:r>
            <a:r>
              <a:rPr lang="es-AR" dirty="0" smtClean="0">
                <a:latin typeface="Tw Cen MT Condensed Extra Bold" pitchFamily="34" charset="0"/>
              </a:rPr>
              <a:t> donde recibiremos</a:t>
            </a:r>
          </a:p>
          <a:p>
            <a:r>
              <a:rPr lang="es-AR" dirty="0" smtClean="0">
                <a:latin typeface="Tw Cen MT Condensed Extra Bold" pitchFamily="34" charset="0"/>
              </a:rPr>
              <a:t>los ingresos.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678</Words>
  <Application>Microsoft Office PowerPoint</Application>
  <PresentationFormat>Presentación en pantalla (4:3)</PresentationFormat>
  <Paragraphs>129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83</cp:revision>
  <dcterms:created xsi:type="dcterms:W3CDTF">2018-03-18T21:11:52Z</dcterms:created>
  <dcterms:modified xsi:type="dcterms:W3CDTF">2018-03-19T10:34:56Z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